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7" r:id="rId2"/>
    <p:sldId id="260" r:id="rId3"/>
    <p:sldId id="278" r:id="rId4"/>
    <p:sldId id="256" r:id="rId5"/>
    <p:sldId id="277" r:id="rId6"/>
    <p:sldId id="261" r:id="rId7"/>
    <p:sldId id="279" r:id="rId8"/>
    <p:sldId id="262" r:id="rId9"/>
    <p:sldId id="263" r:id="rId10"/>
    <p:sldId id="264" r:id="rId11"/>
    <p:sldId id="265" r:id="rId12"/>
    <p:sldId id="291" r:id="rId13"/>
    <p:sldId id="269" r:id="rId14"/>
    <p:sldId id="267" r:id="rId15"/>
    <p:sldId id="288" r:id="rId16"/>
    <p:sldId id="280" r:id="rId17"/>
    <p:sldId id="282" r:id="rId18"/>
    <p:sldId id="290" r:id="rId19"/>
    <p:sldId id="286" r:id="rId20"/>
    <p:sldId id="281" r:id="rId21"/>
    <p:sldId id="289" r:id="rId22"/>
    <p:sldId id="275" r:id="rId23"/>
    <p:sldId id="284" r:id="rId24"/>
    <p:sldId id="285" r:id="rId25"/>
    <p:sldId id="273" r:id="rId26"/>
  </p:sldIdLst>
  <p:sldSz cx="8999538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C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56" y="52"/>
      </p:cViewPr>
      <p:guideLst>
        <p:guide orient="horz" pos="215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08.09.2023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43000"/>
            <a:ext cx="406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17" y="2907061"/>
            <a:ext cx="3070104" cy="102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1612866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592866"/>
            <a:ext cx="7560000" cy="1552712"/>
          </a:xfrm>
        </p:spPr>
        <p:txBody>
          <a:bodyPr/>
          <a:lstStyle>
            <a:lvl1pPr marL="0" indent="0" algn="l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380949"/>
            <a:ext cx="7560000" cy="98252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363477"/>
            <a:ext cx="7560000" cy="945883"/>
          </a:xfrm>
        </p:spPr>
        <p:txBody>
          <a:bodyPr/>
          <a:lstStyle>
            <a:lvl1pPr marL="0" indent="0" algn="ctr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503" y="1260000"/>
            <a:ext cx="1938532" cy="18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620000"/>
            <a:ext cx="4454024" cy="47332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460567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506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593" y="6450675"/>
            <a:ext cx="31640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2132050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6670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265113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463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ucie.sehnalkova@upol.cz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zv.upol.cz/studenti/studium/doktorske-studium/doktorsky-studijni-program-p0913d360001-osetrovatelstv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upol.cz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novaja01@upol.cz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zv.upol.cz/studenti/studium/doktorske-studiu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upol.cz/studenti/dsp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kariernicentrum.upol.cz/stude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lucie.Sehnalkova@upol.cz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upol.cz/kontakty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vera.pospisilikova@upol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pol.cz/kontakty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ortal.upol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tag.upol.cz/portal/studium/index.html?pc_lang=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865297" y="5503653"/>
            <a:ext cx="3831079" cy="1171649"/>
          </a:xfrm>
          <a:effectLst>
            <a:outerShdw dist="50800" sx="1000" sy="1000" algn="ctr" rotWithShape="0">
              <a:srgbClr val="000000"/>
            </a:outerShdw>
          </a:effectLst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Mgr. Lucie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Sehnálková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r">
              <a:lnSpc>
                <a:spcPct val="150000"/>
              </a:lnSpc>
            </a:pP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studijní oddělení FZV, kancelář 2.052</a:t>
            </a:r>
          </a:p>
          <a:p>
            <a:pPr algn="r">
              <a:lnSpc>
                <a:spcPct val="150000"/>
              </a:lnSpc>
            </a:pP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lucie.sehnalkova@upol.cz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/ 585 632 840</a:t>
            </a:r>
          </a:p>
          <a:p>
            <a:pPr algn="r"/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0999" y="820579"/>
            <a:ext cx="1357539" cy="1591747"/>
          </a:xfrm>
          <a:prstGeom prst="rect">
            <a:avLst/>
          </a:prstGeom>
        </p:spPr>
      </p:pic>
      <p:sp>
        <p:nvSpPr>
          <p:cNvPr id="8" name="Zástupný symbol pro zápatí 5">
            <a:extLst>
              <a:ext uri="{FF2B5EF4-FFF2-40B4-BE49-F238E27FC236}">
                <a16:creationId xmlns:a16="http://schemas.microsoft.com/office/drawing/2014/main" id="{F51ADE83-A407-4756-8AB4-77FBB05E0E0A}"/>
              </a:ext>
            </a:extLst>
          </p:cNvPr>
          <p:cNvSpPr txBox="1">
            <a:spLocks/>
          </p:cNvSpPr>
          <p:nvPr/>
        </p:nvSpPr>
        <p:spPr>
          <a:xfrm>
            <a:off x="1353030" y="2412327"/>
            <a:ext cx="6293478" cy="2245938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l" defTabSz="905073" rtl="0" eaLnBrk="1" latinLnBrk="0" hangingPunct="1">
              <a:defRPr sz="1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2537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507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7610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014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268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5219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775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0292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Fakulta zdravotnických věd</a:t>
            </a:r>
          </a:p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Univerzity Palackého v Olomouci</a:t>
            </a:r>
          </a:p>
          <a:p>
            <a:pPr algn="ctr"/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/>
            <a:r>
              <a:rPr lang="cs-CZ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Doktorské studium</a:t>
            </a:r>
          </a:p>
        </p:txBody>
      </p:sp>
    </p:spTree>
    <p:extLst>
      <p:ext uri="{BB962C8B-B14F-4D97-AF65-F5344CB8AC3E}">
        <p14:creationId xmlns:p14="http://schemas.microsoft.com/office/powerpoint/2010/main" val="142453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3"/>
          <a:stretch/>
        </p:blipFill>
        <p:spPr>
          <a:xfrm>
            <a:off x="253702" y="2340781"/>
            <a:ext cx="8488376" cy="390344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7890" y="882158"/>
            <a:ext cx="7560000" cy="58735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cs-CZ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Předzápis</a:t>
            </a:r>
            <a:r>
              <a:rPr lang="cs-CZ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(sekce Moje studium)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26143" y="1378008"/>
            <a:ext cx="520425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738287" lvl="1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zimní semestr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 až 11. září 2023</a:t>
            </a:r>
          </a:p>
          <a:p>
            <a:pPr marL="738287" lvl="1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letní semestr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30. ledna až 8. února 2024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350242" y="4361332"/>
            <a:ext cx="148827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Zápis předmětů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726142" y="5688200"/>
            <a:ext cx="222475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Rozvrh pro daný semestr</a:t>
            </a: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11B661F0-534D-4F88-8757-76CFC59C67B7}"/>
              </a:ext>
            </a:extLst>
          </p:cNvPr>
          <p:cNvSpPr/>
          <p:nvPr/>
        </p:nvSpPr>
        <p:spPr>
          <a:xfrm>
            <a:off x="108214" y="4103297"/>
            <a:ext cx="771680" cy="233636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1873938" y="2756753"/>
            <a:ext cx="624868" cy="277711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599" y="45536"/>
            <a:ext cx="2224405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6253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79215" y="1372826"/>
            <a:ext cx="7560000" cy="50602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cs-CZ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Studijní plán – přednášky, semináře a praxe</a:t>
            </a:r>
            <a:b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75815" y="2219485"/>
            <a:ext cx="7966800" cy="17113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Povinné předměty 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(A)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 je povinen splnit všechny předměty typu A.</a:t>
            </a:r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Povinně volitelné předměty 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(B)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 je povinen získat určený počet kreditů splněním odpovídajícího počtu předmětů dle studijního plánu.</a:t>
            </a:r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Volitelné předměty 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(C)</a:t>
            </a:r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studentovi není stanoven limit.</a:t>
            </a: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Obráze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982" y="121818"/>
            <a:ext cx="2224405" cy="7194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491705" y="4858085"/>
            <a:ext cx="7962182" cy="64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 doktorského programu si zapisuje předměty dle ISP. V případě, že dojde k nějaké změně, zapíše je na konci akademického roku do výroční zprávy.</a:t>
            </a:r>
          </a:p>
        </p:txBody>
      </p:sp>
    </p:spTree>
    <p:extLst>
      <p:ext uri="{BB962C8B-B14F-4D97-AF65-F5344CB8AC3E}">
        <p14:creationId xmlns:p14="http://schemas.microsoft.com/office/powerpoint/2010/main" val="1488768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788006"/>
            <a:ext cx="7560000" cy="65431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Studijní plány</a:t>
            </a: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br>
              <a:rPr lang="cs-CZ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cs-CZ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2"/>
              </a:rPr>
              <a:t>https://www.fzv.upol.cz/studenti/studium/doktorske-studium/doktorsky-studijni-program-p0913d360001-osetrovatelstvi/</a:t>
            </a:r>
            <a:r>
              <a:rPr lang="cs-CZ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endParaRPr lang="cs-CZ" sz="28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2070339"/>
            <a:ext cx="7560000" cy="202682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Aktuální rozvrh a studijní plán každého studijního programu je vyvěšený na webu fakulty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Student si zapisuje předměty dle studijního plánu svého programu dané formy studia (prezenční / kombinovaná)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Pozor na kreditové požadavky pro jednotlivé kategorie předmětů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83" y="68551"/>
            <a:ext cx="2224405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71F49B-6B7F-4F97-843E-4972011F3A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90" t="18167" r="6529" b="7145"/>
          <a:stretch/>
        </p:blipFill>
        <p:spPr>
          <a:xfrm>
            <a:off x="1615591" y="3919066"/>
            <a:ext cx="5768355" cy="274081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92862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1113063"/>
            <a:ext cx="7560000" cy="474990"/>
          </a:xfrm>
        </p:spPr>
        <p:txBody>
          <a:bodyPr anchor="ctr">
            <a:noAutofit/>
          </a:bodyPr>
          <a:lstStyle/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Zápis předmětů a zkoušek</a:t>
            </a: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	</a:t>
            </a:r>
          </a:p>
        </p:txBody>
      </p:sp>
      <p:sp>
        <p:nvSpPr>
          <p:cNvPr id="6" name="Obdélník 5"/>
          <p:cNvSpPr/>
          <p:nvPr/>
        </p:nvSpPr>
        <p:spPr>
          <a:xfrm>
            <a:off x="719769" y="1941823"/>
            <a:ext cx="756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předměty i zkoušky se student vždy </a:t>
            </a:r>
            <a:r>
              <a:rPr lang="cs-CZ" alt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registruje ve STAGu.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alt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Výsledek zápočtu/zkoušky zapisuje do STAGu garant předmětu (viz sylabus předmětu ve STAGu) nebo studijní referentka na základě odevzdaného Záznamu o zápočtu/zkoušce (vzor na webu FZV).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alt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Záznam o zápočtu/zkoušce musí být vždy podepsán zkoušejícím, příp. garantem předmětu.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alt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Nesplněné předměty studenta DSP se na konci akademického roku ve STAGu odepisují na základě odezvdané výroční zprávy a student si je může zapsat znovu v následujícím akademickém roce.</a:t>
            </a:r>
          </a:p>
        </p:txBody>
      </p:sp>
      <p:pic>
        <p:nvPicPr>
          <p:cNvPr id="7" name="Obráze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528" y="83878"/>
            <a:ext cx="2224405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1405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724" y="825674"/>
            <a:ext cx="7560000" cy="933679"/>
          </a:xfrm>
        </p:spPr>
        <p:txBody>
          <a:bodyPr anchor="ctr">
            <a:normAutofit/>
          </a:bodyPr>
          <a:lstStyle/>
          <a:p>
            <a:pPr algn="ctr"/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Uzavření studijních povinností daného akademického roku</a:t>
            </a: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101429" y="1556221"/>
            <a:ext cx="778054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Studenti mají povinnost </a:t>
            </a:r>
            <a:r>
              <a:rPr lang="cs-CZ" sz="2000" b="1" dirty="0">
                <a:solidFill>
                  <a:srgbClr val="FF0000"/>
                </a:solidFill>
              </a:rPr>
              <a:t>do 6. září 2024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odevzdat výroční zprávu.</a:t>
            </a:r>
          </a:p>
        </p:txBody>
      </p:sp>
      <p:pic>
        <p:nvPicPr>
          <p:cNvPr id="8" name="Obráze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983" y="53026"/>
            <a:ext cx="2224405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8377" t="20296" r="18082" b="11746"/>
          <a:stretch/>
        </p:blipFill>
        <p:spPr>
          <a:xfrm>
            <a:off x="903023" y="2077101"/>
            <a:ext cx="7378336" cy="451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58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9223" y="1095369"/>
            <a:ext cx="7560000" cy="461274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Podmínky studia</a:t>
            </a:r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83" y="68551"/>
            <a:ext cx="2224405" cy="7194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619223" y="1864006"/>
            <a:ext cx="7761091" cy="375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Optimální počet získaných kreditů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 jeden akademický rok </a:t>
            </a: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činí 60 kreditů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je povinen získat </a:t>
            </a:r>
            <a:r>
              <a:rPr lang="cs-CZ" b="1" dirty="0">
                <a:solidFill>
                  <a:srgbClr val="FF0000"/>
                </a:solidFill>
              </a:rPr>
              <a:t>minimum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40 </a:t>
            </a:r>
            <a:r>
              <a:rPr lang="cs-CZ" b="1" dirty="0">
                <a:solidFill>
                  <a:srgbClr val="FF0000"/>
                </a:solidFill>
              </a:rPr>
              <a:t>kreditů za daný akademický rok nebo 80 kreditů při součtu kreditů předchozího a stávajícího akademického roku.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je povinen získat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minimum 240 kreditů za celé studium.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 splnění všech studijních povinností se může přihlásit na státní závěrečnou zkoušku a obhajobu dizertace – obě zkoušky musí být splněny do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let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Maximální doba doktorského studia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činí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7 let.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DSP má nárok na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přerušení studia v max. délce 3 let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Přerušení studia z důvodu rodičovství se nezapočítává do maximální doby přerušení studia.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00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2747477"/>
            <a:ext cx="7560000" cy="1552712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latin typeface="+mn-lt"/>
              </a:rPr>
              <a:t>Kde najít informace</a:t>
            </a:r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983" y="83878"/>
            <a:ext cx="2224405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3267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93" y="1639017"/>
            <a:ext cx="7980595" cy="489484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841" y="778969"/>
            <a:ext cx="7560000" cy="76775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cs-CZ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UP </a:t>
            </a:r>
            <a:r>
              <a:rPr lang="cs-CZ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Portal</a:t>
            </a: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cs-CZ" sz="2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https://portal.upol.cz/</a:t>
            </a:r>
            <a:endParaRPr lang="cs-CZ" sz="22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6" name="Obrázek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984" y="127608"/>
            <a:ext cx="2224405" cy="7194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ál 8"/>
          <p:cNvSpPr/>
          <p:nvPr/>
        </p:nvSpPr>
        <p:spPr>
          <a:xfrm>
            <a:off x="3222255" y="2883414"/>
            <a:ext cx="1323420" cy="95533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4545675" y="4643202"/>
            <a:ext cx="1323420" cy="95533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251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E3614-9D59-437D-BEF9-4EDAB3E72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769" y="938513"/>
            <a:ext cx="7560000" cy="748080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Univerzitní email -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0EE09-DC53-4E14-9415-F81FCEDF6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63307"/>
            <a:ext cx="7560000" cy="44959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Přihlašovací jméno ve formátu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novaja01@upol.cz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Heslo je stejné jako do Portálu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Možnost nastavit si přeposílání emailu (Nápověda)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Student je povinnen si průběžně kontrolovat univerzitní emailovou schránku a používat ji výhradně pro komunikaci se zaměstnanci UP.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DSP Newsletter &amp; Newsletter UP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8213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904844"/>
            <a:ext cx="7560000" cy="536604"/>
          </a:xfrm>
        </p:spPr>
        <p:txBody>
          <a:bodyPr>
            <a:normAutofit/>
          </a:bodyPr>
          <a:lstStyle/>
          <a:p>
            <a:pPr algn="ctr"/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Portal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&gt; Elektronické žádosti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2877" y="1441448"/>
            <a:ext cx="7483722" cy="425288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Žádost o přerušení studia, změnu tématu DSP ad.</a:t>
            </a:r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478" y="110355"/>
            <a:ext cx="2224405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2"/>
          <a:stretch/>
        </p:blipFill>
        <p:spPr>
          <a:xfrm>
            <a:off x="355576" y="1978052"/>
            <a:ext cx="8288847" cy="445175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90936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035600" y="2708694"/>
            <a:ext cx="6928338" cy="3096240"/>
          </a:xfrm>
          <a:effectLst>
            <a:outerShdw dist="50800" sx="1000" sy="1000" algn="ctr" rotWithShape="0">
              <a:srgbClr val="000000"/>
            </a:outerShdw>
          </a:effectLst>
        </p:spPr>
        <p:txBody>
          <a:bodyPr anchor="ctr"/>
          <a:lstStyle/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Obsah prezentace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Členové fakulty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Portál &amp; STAG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Užitečné odkazy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Dokumenty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999" y="819943"/>
            <a:ext cx="1357539" cy="159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79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856709"/>
            <a:ext cx="7560000" cy="107398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Webové stránky fakulty</a:t>
            </a:r>
            <a:br>
              <a:rPr lang="cs-CZ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cs-CZ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2"/>
              </a:rPr>
              <a:t>https://www.fzv.upol.cz/studenti/studium/doktorske-studium/</a:t>
            </a:r>
            <a:r>
              <a:rPr lang="cs-CZ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endParaRPr lang="cs-CZ" sz="24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7" name="Obráze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528" y="83877"/>
            <a:ext cx="2224405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79202D-69EE-4E1B-BFBE-B1CF21E080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07" t="10050" r="1078" b="6672"/>
          <a:stretch/>
        </p:blipFill>
        <p:spPr>
          <a:xfrm>
            <a:off x="1052423" y="2113539"/>
            <a:ext cx="7146218" cy="43649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60464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877900"/>
            <a:ext cx="7560000" cy="536604"/>
          </a:xfrm>
        </p:spPr>
        <p:txBody>
          <a:bodyPr>
            <a:normAutofit/>
          </a:bodyPr>
          <a:lstStyle/>
          <a:p>
            <a:pPr algn="ctr"/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Doctoral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Space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UP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272813"/>
            <a:ext cx="7483722" cy="379562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2"/>
              </a:rPr>
              <a:t>https://www.upol.cz/studenti/dsp/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  <a:p>
            <a:pPr marL="0" indent="0" algn="ctr">
              <a:buNone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478" y="110355"/>
            <a:ext cx="2224405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l="13272" t="10689" r="13437" b="7861"/>
          <a:stretch/>
        </p:blipFill>
        <p:spPr>
          <a:xfrm>
            <a:off x="1047707" y="1809417"/>
            <a:ext cx="7061121" cy="475947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52118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24950" y="913130"/>
            <a:ext cx="6090249" cy="582044"/>
          </a:xfrm>
        </p:spPr>
        <p:txBody>
          <a:bodyPr>
            <a:normAutofit/>
          </a:bodyPr>
          <a:lstStyle/>
          <a:p>
            <a:pPr algn="ctr"/>
            <a:r>
              <a:rPr lang="cs-CZ" sz="3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UPlikace</a:t>
            </a:r>
            <a:r>
              <a:rPr lang="cs-CZ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endParaRPr lang="cs-CZ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29487" y="1677426"/>
            <a:ext cx="73974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 stažení zdarma na Google Play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Vytvoř si svůj rozvrh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Zapiš se na zkoušky a zápočty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Zkontroluj si své studijní výsledky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Také mapa všech budov UP, knihovny, sportovních center ad.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41" y="595118"/>
            <a:ext cx="1897916" cy="189791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970" y="3615083"/>
            <a:ext cx="1447800" cy="28194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10" y="3615083"/>
            <a:ext cx="1447800" cy="28194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462" y="3615083"/>
            <a:ext cx="1447800" cy="28194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216" y="3615083"/>
            <a:ext cx="1447800" cy="2819400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47" y="102020"/>
            <a:ext cx="2224405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300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9999" y="960511"/>
            <a:ext cx="7560000" cy="105414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Kariérní centrum UP</a:t>
            </a: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2"/>
              </a:rPr>
              <a:t>https://kariernicentrum.upol.cz/student/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6" name="Obráze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711" y="142243"/>
            <a:ext cx="2224405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1" y="1923688"/>
            <a:ext cx="7274255" cy="457179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90280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200770" y="4925683"/>
            <a:ext cx="6787291" cy="1173192"/>
          </a:xfrm>
          <a:effectLst>
            <a:outerShdw dist="50800" sx="1000" sy="1000" algn="ctr" rotWithShape="0">
              <a:srgbClr val="000000"/>
            </a:outerShdw>
          </a:effectLst>
        </p:spPr>
        <p:txBody>
          <a:bodyPr/>
          <a:lstStyle/>
          <a:p>
            <a:pPr algn="ctr">
              <a:lnSpc>
                <a:spcPct val="150000"/>
              </a:lnSpc>
            </a:pPr>
            <a:endParaRPr lang="cs-CZ" sz="24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endParaRPr lang="cs-CZ" sz="24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Mgr. Lucie 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Sehnálková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Studijní oddělení, kancelář 2.052</a:t>
            </a:r>
          </a:p>
          <a:p>
            <a:pPr algn="ctr">
              <a:lnSpc>
                <a:spcPct val="150000"/>
              </a:lnSpc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lucie.sehnalkova@upol.cz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; +420 585 632 840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000" y="1035604"/>
            <a:ext cx="1357539" cy="1591747"/>
          </a:xfrm>
          <a:prstGeom prst="rect">
            <a:avLst/>
          </a:prstGeom>
        </p:spPr>
      </p:pic>
      <p:sp>
        <p:nvSpPr>
          <p:cNvPr id="8" name="Zástupný symbol pro zápatí 5">
            <a:extLst>
              <a:ext uri="{FF2B5EF4-FFF2-40B4-BE49-F238E27FC236}">
                <a16:creationId xmlns:a16="http://schemas.microsoft.com/office/drawing/2014/main" id="{F51ADE83-A407-4756-8AB4-77FBB05E0E0A}"/>
              </a:ext>
            </a:extLst>
          </p:cNvPr>
          <p:cNvSpPr txBox="1">
            <a:spLocks/>
          </p:cNvSpPr>
          <p:nvPr/>
        </p:nvSpPr>
        <p:spPr>
          <a:xfrm>
            <a:off x="1353030" y="2412327"/>
            <a:ext cx="6293478" cy="46202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l" defTabSz="905073" rtl="0" eaLnBrk="1" latinLnBrk="0" hangingPunct="1">
              <a:defRPr sz="1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2537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507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7610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014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268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5219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775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0292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4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/>
            <a:endParaRPr lang="cs-CZ" sz="4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/>
            <a:r>
              <a:rPr lang="cs-CZ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Prostor pro dotazy</a:t>
            </a:r>
          </a:p>
        </p:txBody>
      </p:sp>
    </p:spTree>
    <p:extLst>
      <p:ext uri="{BB962C8B-B14F-4D97-AF65-F5344CB8AC3E}">
        <p14:creationId xmlns:p14="http://schemas.microsoft.com/office/powerpoint/2010/main" val="2448766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5F04434-1ED7-4237-A97E-200345003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1" r="8675" b="6694"/>
          <a:stretch/>
        </p:blipFill>
        <p:spPr>
          <a:xfrm>
            <a:off x="0" y="0"/>
            <a:ext cx="8999538" cy="684053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080059" y="396814"/>
            <a:ext cx="48394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chemeClr val="accent1">
                    <a:lumMod val="75000"/>
                  </a:schemeClr>
                </a:solidFill>
              </a:rPr>
              <a:t>Přeji vám úspěšné vykročení do studia.</a:t>
            </a:r>
          </a:p>
        </p:txBody>
      </p:sp>
    </p:spTree>
    <p:extLst>
      <p:ext uri="{BB962C8B-B14F-4D97-AF65-F5344CB8AC3E}">
        <p14:creationId xmlns:p14="http://schemas.microsoft.com/office/powerpoint/2010/main" val="43474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2869660"/>
            <a:ext cx="7560000" cy="1918001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latin typeface="+mn-lt"/>
              </a:rPr>
              <a:t>Členové fakulty</a:t>
            </a:r>
          </a:p>
          <a:p>
            <a:pPr algn="ctr"/>
            <a:endParaRPr lang="cs-CZ" sz="2800" dirty="0">
              <a:latin typeface="+mn-lt"/>
            </a:endParaRPr>
          </a:p>
          <a:p>
            <a:pPr algn="ctr"/>
            <a:r>
              <a:rPr lang="cs-CZ" sz="2800" dirty="0">
                <a:latin typeface="+mn-lt"/>
                <a:hlinkClick r:id="rId2"/>
              </a:rPr>
              <a:t>https://www.upol.cz/kontakty/</a:t>
            </a:r>
            <a:endParaRPr lang="cs-CZ" sz="2400" dirty="0"/>
          </a:p>
        </p:txBody>
      </p:sp>
      <p:pic>
        <p:nvPicPr>
          <p:cNvPr id="4" name="Obrázek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439" y="132516"/>
            <a:ext cx="2224405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8422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1267068"/>
            <a:ext cx="7560000" cy="514839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Vedení fakulty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193728"/>
              </p:ext>
            </p:extLst>
          </p:nvPr>
        </p:nvGraphicFramePr>
        <p:xfrm>
          <a:off x="350693" y="1982872"/>
          <a:ext cx="8298614" cy="40124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82952">
                  <a:extLst>
                    <a:ext uri="{9D8B030D-6E8A-4147-A177-3AD203B41FA5}">
                      <a16:colId xmlns:a16="http://schemas.microsoft.com/office/drawing/2014/main" val="2860551284"/>
                    </a:ext>
                  </a:extLst>
                </a:gridCol>
                <a:gridCol w="4715662">
                  <a:extLst>
                    <a:ext uri="{9D8B030D-6E8A-4147-A177-3AD203B41FA5}">
                      <a16:colId xmlns:a16="http://schemas.microsoft.com/office/drawing/2014/main" val="2159829353"/>
                    </a:ext>
                  </a:extLst>
                </a:gridCol>
              </a:tblGrid>
              <a:tr h="390259"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267743"/>
                  </a:ext>
                </a:extLst>
              </a:tr>
              <a:tr h="484262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Mgr. Jiří Vévoda,</a:t>
                      </a:r>
                      <a:r>
                        <a:rPr lang="cs-CZ" sz="16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Ph.D.</a:t>
                      </a:r>
                      <a:endParaRPr lang="cs-CZ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Děkan fakulty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934877"/>
                  </a:ext>
                </a:extLst>
              </a:tr>
              <a:tr h="681803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Mgr. Anita</a:t>
                      </a:r>
                      <a:r>
                        <a:rPr lang="cs-CZ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cs-CZ" sz="1600" b="1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Můčková</a:t>
                      </a:r>
                      <a:r>
                        <a:rPr lang="cs-CZ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, Ph.D.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Proděkanka</a:t>
                      </a:r>
                      <a:r>
                        <a:rPr lang="cs-CZ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pro studium a celoživotní vzdělávání</a:t>
                      </a:r>
                      <a:endParaRPr lang="cs-CZ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302960"/>
                  </a:ext>
                </a:extLst>
              </a:tr>
              <a:tr h="57560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doc.</a:t>
                      </a:r>
                      <a:r>
                        <a:rPr lang="cs-CZ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Ing. Jarmila </a:t>
                      </a:r>
                      <a:r>
                        <a:rPr lang="cs-CZ" sz="16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Zimmermannová</a:t>
                      </a:r>
                      <a:r>
                        <a:rPr lang="cs-CZ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, Ph.D.</a:t>
                      </a:r>
                      <a:endParaRPr lang="cs-CZ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Proděkanka pro zahraniční vztahy a internacionalizaci</a:t>
                      </a:r>
                      <a:endParaRPr lang="cs-CZ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766771"/>
                  </a:ext>
                </a:extLst>
              </a:tr>
              <a:tr h="631075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Ing. Bc.</a:t>
                      </a:r>
                      <a:r>
                        <a:rPr lang="cs-CZ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Andrea </a:t>
                      </a:r>
                      <a:r>
                        <a:rPr lang="cs-CZ" sz="1600" b="1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Drobiličová</a:t>
                      </a:r>
                      <a:endParaRPr lang="cs-CZ" sz="1600" b="1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endParaRPr lang="cs-CZ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Proděkanka pro praktickou výuku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217789"/>
                  </a:ext>
                </a:extLst>
              </a:tr>
              <a:tr h="604807"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doc. RNDr.</a:t>
                      </a:r>
                      <a:r>
                        <a:rPr lang="cs-CZ" sz="16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Ondřej </a:t>
                      </a:r>
                      <a:r>
                        <a:rPr lang="cs-CZ" sz="16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Holý</a:t>
                      </a:r>
                      <a:r>
                        <a:rPr lang="cs-CZ" sz="16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, Ph.D.</a:t>
                      </a:r>
                      <a:endParaRPr lang="cs-CZ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Proděkan pro strategické</a:t>
                      </a:r>
                      <a:r>
                        <a:rPr lang="cs-CZ" sz="16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řízení a kvalitu a ředitel Centra pro vědu a výzkum</a:t>
                      </a:r>
                      <a:endParaRPr lang="cs-CZ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286035"/>
                  </a:ext>
                </a:extLst>
              </a:tr>
              <a:tr h="644591"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doc. PhDr.</a:t>
                      </a:r>
                      <a:r>
                        <a:rPr lang="cs-CZ" sz="16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Mgr. Helena </a:t>
                      </a:r>
                      <a:r>
                        <a:rPr lang="cs-CZ" sz="1600" b="1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Kisvetrová</a:t>
                      </a:r>
                      <a:r>
                        <a:rPr lang="cs-CZ" sz="16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, Ph.D.</a:t>
                      </a:r>
                      <a:endParaRPr lang="cs-CZ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Proděkanka</a:t>
                      </a:r>
                      <a:r>
                        <a:rPr lang="cs-CZ" sz="16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pro vědu a výzkum a doktorské studium</a:t>
                      </a:r>
                      <a:endParaRPr lang="cs-CZ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916745"/>
                  </a:ext>
                </a:extLst>
              </a:tr>
            </a:tbl>
          </a:graphicData>
        </a:graphic>
      </p:graphicFrame>
      <p:pic>
        <p:nvPicPr>
          <p:cNvPr id="6" name="Obráze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438" y="77586"/>
            <a:ext cx="2224405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6252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1267068"/>
            <a:ext cx="7560000" cy="94992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Centrum vědy a výzkumu (CVV)</a:t>
            </a:r>
            <a:br>
              <a:rPr lang="cs-CZ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endParaRPr lang="cs-CZ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885265"/>
              </p:ext>
            </p:extLst>
          </p:nvPr>
        </p:nvGraphicFramePr>
        <p:xfrm>
          <a:off x="720000" y="2150114"/>
          <a:ext cx="7418718" cy="34875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09359">
                  <a:extLst>
                    <a:ext uri="{9D8B030D-6E8A-4147-A177-3AD203B41FA5}">
                      <a16:colId xmlns:a16="http://schemas.microsoft.com/office/drawing/2014/main" val="807852750"/>
                    </a:ext>
                  </a:extLst>
                </a:gridCol>
                <a:gridCol w="3709359">
                  <a:extLst>
                    <a:ext uri="{9D8B030D-6E8A-4147-A177-3AD203B41FA5}">
                      <a16:colId xmlns:a16="http://schemas.microsoft.com/office/drawing/2014/main" val="2860551284"/>
                    </a:ext>
                  </a:extLst>
                </a:gridCol>
              </a:tblGrid>
              <a:tr h="350054">
                <a:tc gridSpan="2">
                  <a:txBody>
                    <a:bodyPr/>
                    <a:lstStyle/>
                    <a:p>
                      <a:pPr algn="ctr"/>
                      <a:endParaRPr lang="cs-CZ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267743"/>
                  </a:ext>
                </a:extLst>
              </a:tr>
              <a:tr h="405859">
                <a:tc>
                  <a:txBody>
                    <a:bodyPr/>
                    <a:lstStyle/>
                    <a:p>
                      <a:pPr marL="0" marR="0" lvl="0" indent="0" algn="ctr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doc. RNDr.</a:t>
                      </a:r>
                      <a:r>
                        <a:rPr lang="cs-CZ" sz="16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Ondřej Holý, Ph.D.</a:t>
                      </a:r>
                      <a:endParaRPr lang="cs-CZ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Ředitel</a:t>
                      </a:r>
                      <a:r>
                        <a:rPr lang="cs-CZ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CVV</a:t>
                      </a:r>
                      <a:endParaRPr lang="cs-CZ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4146845"/>
                  </a:ext>
                </a:extLst>
              </a:tr>
              <a:tr h="45107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ondrej.holy@upol.cz</a:t>
                      </a:r>
                      <a:endParaRPr lang="cs-CZ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585</a:t>
                      </a:r>
                      <a:r>
                        <a:rPr lang="cs-CZ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cs-CZ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63</a:t>
                      </a:r>
                      <a:r>
                        <a:rPr lang="cs-CZ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 </a:t>
                      </a:r>
                      <a:r>
                        <a:rPr lang="cs-CZ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818</a:t>
                      </a:r>
                      <a:endParaRPr lang="cs-CZ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50082"/>
                  </a:ext>
                </a:extLst>
              </a:tr>
              <a:tr h="350054">
                <a:tc>
                  <a:txBody>
                    <a:bodyPr/>
                    <a:lstStyle/>
                    <a:p>
                      <a:pPr algn="ctr"/>
                      <a:endParaRPr lang="cs-CZ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7995392"/>
                  </a:ext>
                </a:extLst>
              </a:tr>
              <a:tr h="393371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doc.</a:t>
                      </a:r>
                      <a:r>
                        <a:rPr lang="cs-CZ" sz="16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Ing. Jarmila Zimmermannová, Ph.D.</a:t>
                      </a:r>
                      <a:endParaRPr lang="cs-CZ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Zástupkyně</a:t>
                      </a:r>
                      <a:r>
                        <a:rPr lang="cs-CZ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ředitele CVV</a:t>
                      </a:r>
                      <a:endParaRPr lang="cs-CZ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8673516"/>
                  </a:ext>
                </a:extLst>
              </a:tr>
              <a:tr h="414068">
                <a:tc>
                  <a:txBody>
                    <a:bodyPr/>
                    <a:lstStyle/>
                    <a:p>
                      <a:pPr marL="0" marR="0" lvl="0" indent="0" algn="ctr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jarmila.zimmermannova@upol.cz</a:t>
                      </a:r>
                      <a:endParaRPr lang="cs-CZ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585</a:t>
                      </a:r>
                      <a:r>
                        <a:rPr lang="cs-CZ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cs-CZ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63</a:t>
                      </a:r>
                      <a:r>
                        <a:rPr lang="cs-CZ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 </a:t>
                      </a:r>
                      <a:r>
                        <a:rPr lang="cs-CZ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892</a:t>
                      </a:r>
                      <a:endParaRPr lang="cs-CZ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3031395"/>
                  </a:ext>
                </a:extLst>
              </a:tr>
              <a:tr h="216464">
                <a:tc>
                  <a:txBody>
                    <a:bodyPr/>
                    <a:lstStyle/>
                    <a:p>
                      <a:pPr algn="ctr"/>
                      <a:endParaRPr lang="cs-CZ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9783376"/>
                  </a:ext>
                </a:extLst>
              </a:tr>
              <a:tr h="388189">
                <a:tc>
                  <a:txBody>
                    <a:bodyPr/>
                    <a:lstStyle/>
                    <a:p>
                      <a:pPr marL="0" marR="0" lvl="0" indent="0" algn="ctr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Mgr. Šárka Rýznarová</a:t>
                      </a:r>
                      <a:endParaRPr lang="cs-CZ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Sekretářka</a:t>
                      </a:r>
                      <a:r>
                        <a:rPr lang="cs-CZ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CVV</a:t>
                      </a:r>
                      <a:endParaRPr lang="cs-CZ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9828427"/>
                  </a:ext>
                </a:extLst>
              </a:tr>
              <a:tr h="388189">
                <a:tc>
                  <a:txBody>
                    <a:bodyPr/>
                    <a:lstStyle/>
                    <a:p>
                      <a:pPr marL="0" marR="0" lvl="0" indent="0" algn="ctr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sarka.ryznarova@upol.cz</a:t>
                      </a:r>
                      <a:endParaRPr lang="cs-CZ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585</a:t>
                      </a:r>
                      <a:r>
                        <a:rPr lang="cs-CZ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cs-CZ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63</a:t>
                      </a:r>
                      <a:r>
                        <a:rPr lang="cs-CZ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 </a:t>
                      </a:r>
                      <a:r>
                        <a:rPr lang="cs-CZ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839</a:t>
                      </a:r>
                      <a:endParaRPr lang="cs-CZ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6764507"/>
                  </a:ext>
                </a:extLst>
              </a:tr>
            </a:tbl>
          </a:graphicData>
        </a:graphic>
      </p:graphicFrame>
      <p:pic>
        <p:nvPicPr>
          <p:cNvPr id="6" name="Obráze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800" y="93605"/>
            <a:ext cx="2224405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0039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3800" y="1547731"/>
            <a:ext cx="8229600" cy="592782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Referentky DSP a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VaV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238617"/>
              </p:ext>
            </p:extLst>
          </p:nvPr>
        </p:nvGraphicFramePr>
        <p:xfrm>
          <a:off x="720000" y="2404811"/>
          <a:ext cx="7357200" cy="241473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678600">
                  <a:extLst>
                    <a:ext uri="{9D8B030D-6E8A-4147-A177-3AD203B41FA5}">
                      <a16:colId xmlns:a16="http://schemas.microsoft.com/office/drawing/2014/main" val="1673371996"/>
                    </a:ext>
                  </a:extLst>
                </a:gridCol>
                <a:gridCol w="3678600">
                  <a:extLst>
                    <a:ext uri="{9D8B030D-6E8A-4147-A177-3AD203B41FA5}">
                      <a16:colId xmlns:a16="http://schemas.microsoft.com/office/drawing/2014/main" val="2654682026"/>
                    </a:ext>
                  </a:extLst>
                </a:gridCol>
              </a:tblGrid>
              <a:tr h="417394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Mgr. Lucie </a:t>
                      </a:r>
                      <a:r>
                        <a:rPr lang="cs-CZ" sz="16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Sehnálková</a:t>
                      </a:r>
                      <a:endParaRPr lang="cs-CZ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Referentka</a:t>
                      </a:r>
                      <a:r>
                        <a:rPr lang="cs-CZ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doktorských studijních programů</a:t>
                      </a:r>
                      <a:endParaRPr lang="cs-CZ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3906559"/>
                  </a:ext>
                </a:extLst>
              </a:tr>
              <a:tr h="41739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lucie.sehnalkova@upol.cz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585 632 840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9539700"/>
                  </a:ext>
                </a:extLst>
              </a:tr>
              <a:tr h="417394"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679753"/>
                  </a:ext>
                </a:extLst>
              </a:tr>
              <a:tr h="583432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Ing. Mgr. Věra </a:t>
                      </a:r>
                      <a:r>
                        <a:rPr lang="cs-CZ" sz="16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Pospíšilíková</a:t>
                      </a:r>
                      <a:endParaRPr lang="cs-CZ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Referentka</a:t>
                      </a:r>
                      <a:r>
                        <a:rPr lang="cs-CZ" sz="16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pro vědu a výzkum</a:t>
                      </a:r>
                      <a:endParaRPr lang="cs-CZ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7302069"/>
                  </a:ext>
                </a:extLst>
              </a:tr>
              <a:tr h="417394">
                <a:tc>
                  <a:txBody>
                    <a:bodyPr/>
                    <a:lstStyle/>
                    <a:p>
                      <a:pPr algn="ctr"/>
                      <a:r>
                        <a:rPr lang="cs-CZ" sz="1600" u="sng" dirty="0">
                          <a:solidFill>
                            <a:schemeClr val="tx1"/>
                          </a:solidFill>
                          <a:hlinkClick r:id="rId2"/>
                        </a:rPr>
                        <a:t>vera.pospisilikova@upol.cz</a:t>
                      </a:r>
                      <a:endParaRPr lang="cs-CZ" sz="1600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585 632 856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0526762"/>
                  </a:ext>
                </a:extLst>
              </a:tr>
            </a:tbl>
          </a:graphicData>
        </a:graphic>
      </p:graphicFrame>
      <p:pic>
        <p:nvPicPr>
          <p:cNvPr id="8" name="Obráze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45" y="113060"/>
            <a:ext cx="2224405" cy="7194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1061049" y="5184475"/>
            <a:ext cx="6694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Kontakty na zaměstnance univerzity naleznete na webových stránkách UP: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https://www.upol.cz/kontakty/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95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2958860"/>
            <a:ext cx="7560000" cy="1656272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latin typeface="+mn-lt"/>
              </a:rPr>
              <a:t>Portál &amp; STAG</a:t>
            </a:r>
            <a:endParaRPr lang="cs-CZ" sz="3600" b="1" dirty="0">
              <a:latin typeface="+mn-lt"/>
            </a:endParaRPr>
          </a:p>
          <a:p>
            <a:pPr algn="ctr"/>
            <a:r>
              <a:rPr lang="cs-CZ" sz="2800" b="1" dirty="0" err="1">
                <a:latin typeface="+mn-lt"/>
              </a:rPr>
              <a:t>Předzápis</a:t>
            </a:r>
            <a:r>
              <a:rPr lang="cs-CZ" sz="2800" b="1" dirty="0">
                <a:latin typeface="+mn-lt"/>
              </a:rPr>
              <a:t>, rozvrhy, zkoušky a další</a:t>
            </a:r>
            <a:endParaRPr lang="cs-CZ" sz="3200" b="1" dirty="0">
              <a:latin typeface="+mn-lt"/>
            </a:endParaRPr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45" y="74149"/>
            <a:ext cx="2224405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926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924022"/>
            <a:ext cx="7560000" cy="587353"/>
          </a:xfrm>
        </p:spPr>
        <p:txBody>
          <a:bodyPr anchor="ctr">
            <a:normAutofit/>
          </a:bodyPr>
          <a:lstStyle/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PORTÁL: Informační systém UP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39938" y="1437339"/>
            <a:ext cx="6564923" cy="3634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dirty="0">
                <a:hlinkClick r:id="rId2"/>
              </a:rPr>
              <a:t>https://portal.upol.cz/</a:t>
            </a:r>
            <a:r>
              <a:rPr lang="cs-CZ" dirty="0"/>
              <a:t>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19999" y="1947497"/>
            <a:ext cx="7204800" cy="366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Přihlašovací údaje a heslo lze najít v e-přihlášce. 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34" y="2436334"/>
            <a:ext cx="6916365" cy="41692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4" name="Ovál 13"/>
          <p:cNvSpPr/>
          <p:nvPr/>
        </p:nvSpPr>
        <p:spPr>
          <a:xfrm>
            <a:off x="1370024" y="4854103"/>
            <a:ext cx="1104497" cy="865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6672578" y="2314072"/>
            <a:ext cx="1090095" cy="798846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528" y="44909"/>
            <a:ext cx="2224405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3680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63062" y="1026202"/>
            <a:ext cx="7560000" cy="587353"/>
          </a:xfrm>
        </p:spPr>
        <p:txBody>
          <a:bodyPr anchor="ctr">
            <a:normAutofit/>
          </a:bodyPr>
          <a:lstStyle/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STAG: St</a:t>
            </a:r>
            <a:r>
              <a:rPr lang="cs-CZ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udy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Ag</a:t>
            </a:r>
            <a:r>
              <a:rPr lang="cs-CZ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enda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60600" y="1522048"/>
            <a:ext cx="6564923" cy="3634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dirty="0">
                <a:hlinkClick r:id="rId2"/>
              </a:rPr>
              <a:t>https://stag.upol.cz/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04" y="2009379"/>
            <a:ext cx="8288845" cy="452807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Ovál 12"/>
          <p:cNvSpPr/>
          <p:nvPr/>
        </p:nvSpPr>
        <p:spPr>
          <a:xfrm>
            <a:off x="1992702" y="2430032"/>
            <a:ext cx="593045" cy="338587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01" y="58824"/>
            <a:ext cx="2224405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5842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Prezentace_EN_1.potx" id="{F90A9432-1FFB-49C1-B91A-7C6CDFFC56CF}" vid="{CFCD0A66-FA23-4F51-B49B-8152364C795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UP_prezentace_en_4x3</Template>
  <TotalTime>1738</TotalTime>
  <Words>930</Words>
  <Application>Microsoft Office PowerPoint</Application>
  <PresentationFormat>Vlastní</PresentationFormat>
  <Paragraphs>119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8" baseType="lpstr">
      <vt:lpstr>Arial</vt:lpstr>
      <vt:lpstr>Calibri</vt:lpstr>
      <vt:lpstr>Motiv Office</vt:lpstr>
      <vt:lpstr>Prezentace aplikace PowerPoint</vt:lpstr>
      <vt:lpstr>Prezentace aplikace PowerPoint</vt:lpstr>
      <vt:lpstr>Prezentace aplikace PowerPoint</vt:lpstr>
      <vt:lpstr>Vedení fakulty</vt:lpstr>
      <vt:lpstr>Centrum vědy a výzkumu (CVV) </vt:lpstr>
      <vt:lpstr>Referentky DSP a VaV</vt:lpstr>
      <vt:lpstr>Prezentace aplikace PowerPoint</vt:lpstr>
      <vt:lpstr>PORTÁL: Informační systém UP</vt:lpstr>
      <vt:lpstr>STAG: Study Agenda</vt:lpstr>
      <vt:lpstr>Předzápis (sekce Moje studium)   </vt:lpstr>
      <vt:lpstr>Studijní plán – přednášky, semináře a praxe   </vt:lpstr>
      <vt:lpstr>Studijní plány  https://www.fzv.upol.cz/studenti/studium/doktorske-studium/doktorsky-studijni-program-p0913d360001-osetrovatelstvi/ </vt:lpstr>
      <vt:lpstr>Zápis předmětů a zkoušek   </vt:lpstr>
      <vt:lpstr>Uzavření studijních povinností daného akademického roku</vt:lpstr>
      <vt:lpstr>Podmínky studia</vt:lpstr>
      <vt:lpstr>Prezentace aplikace PowerPoint</vt:lpstr>
      <vt:lpstr>UP Portal https://portal.upol.cz/</vt:lpstr>
      <vt:lpstr>Univerzitní email - Outlook</vt:lpstr>
      <vt:lpstr>Portal &gt; Elektronické žádosti</vt:lpstr>
      <vt:lpstr>Webové stránky fakulty https://www.fzv.upol.cz/studenti/studium/doktorske-studium/ </vt:lpstr>
      <vt:lpstr>Doctoral Space UP</vt:lpstr>
      <vt:lpstr>UPlikace </vt:lpstr>
      <vt:lpstr>Kariérní centrum UP https://kariernicentrum.upol.cz/student/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Pospisilova Jana</dc:creator>
  <cp:lastModifiedBy>Sehnalkova Lucie</cp:lastModifiedBy>
  <cp:revision>187</cp:revision>
  <dcterms:created xsi:type="dcterms:W3CDTF">2020-06-26T10:52:15Z</dcterms:created>
  <dcterms:modified xsi:type="dcterms:W3CDTF">2023-09-08T16:29:22Z</dcterms:modified>
</cp:coreProperties>
</file>