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7" r:id="rId2"/>
    <p:sldId id="260" r:id="rId3"/>
    <p:sldId id="278" r:id="rId4"/>
    <p:sldId id="256" r:id="rId5"/>
    <p:sldId id="261" r:id="rId6"/>
    <p:sldId id="279" r:id="rId7"/>
    <p:sldId id="294" r:id="rId8"/>
    <p:sldId id="295" r:id="rId9"/>
    <p:sldId id="293" r:id="rId10"/>
    <p:sldId id="262" r:id="rId11"/>
    <p:sldId id="263" r:id="rId12"/>
    <p:sldId id="264" r:id="rId13"/>
    <p:sldId id="265" r:id="rId14"/>
    <p:sldId id="290" r:id="rId15"/>
    <p:sldId id="269" r:id="rId16"/>
    <p:sldId id="267" r:id="rId17"/>
    <p:sldId id="291" r:id="rId18"/>
    <p:sldId id="280" r:id="rId19"/>
    <p:sldId id="297" r:id="rId20"/>
    <p:sldId id="281" r:id="rId21"/>
    <p:sldId id="298" r:id="rId22"/>
    <p:sldId id="282" r:id="rId23"/>
    <p:sldId id="286" r:id="rId24"/>
    <p:sldId id="289" r:id="rId25"/>
    <p:sldId id="275" r:id="rId26"/>
    <p:sldId id="284" r:id="rId27"/>
    <p:sldId id="296" r:id="rId28"/>
    <p:sldId id="285" r:id="rId29"/>
    <p:sldId id="273" r:id="rId30"/>
  </p:sldIdLst>
  <p:sldSz cx="8999538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C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56" y="52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08.09.2023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17" y="2907061"/>
            <a:ext cx="3070104" cy="102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03" y="1260000"/>
            <a:ext cx="1938532" cy="18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132050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ucie.sehnalkova@upol.cz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ortal.upol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tag.upol.cz/portal/studium/index.html?pc_lang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zv.upol.cz/studenti/studium/bakalarske-a-magisterske-studiu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zv.upol.cz/studenti/pruvodcestudiem/dulezite-terminy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zv.upol.cz/studenti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zv.upol.cz/studenti/studium/bakalarske-a-magisterske-studiu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upol.cz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vt.upol.cz/identifikacni-karty-ik/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kariernicentrum.upol.cz/stud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ps.upol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lucie.Sehnalkova@upol.cz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upol.cz/kontakt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865297" y="5503653"/>
            <a:ext cx="3831079" cy="1171649"/>
          </a:xfrm>
          <a:effectLst>
            <a:outerShdw dist="50800" sx="1000" sy="1000" algn="ctr" rotWithShape="0">
              <a:srgbClr val="000000"/>
            </a:outerShdw>
          </a:effectLst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Mgr. Lucie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Sehnálková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r">
              <a:lnSpc>
                <a:spcPct val="150000"/>
              </a:lnSpc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studijní oddělení FZV, kancelář 2.052</a:t>
            </a:r>
          </a:p>
          <a:p>
            <a:pPr algn="r">
              <a:lnSpc>
                <a:spcPct val="150000"/>
              </a:lnSpc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lucie.sehnalkova@upol.cz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/ 585 632 840</a:t>
            </a:r>
          </a:p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999" y="820579"/>
            <a:ext cx="1357539" cy="1591747"/>
          </a:xfrm>
          <a:prstGeom prst="rect">
            <a:avLst/>
          </a:prstGeom>
        </p:spPr>
      </p:pic>
      <p:sp>
        <p:nvSpPr>
          <p:cNvPr id="8" name="Zástupný symbol pro zápatí 5">
            <a:extLst>
              <a:ext uri="{FF2B5EF4-FFF2-40B4-BE49-F238E27FC236}">
                <a16:creationId xmlns:a16="http://schemas.microsoft.com/office/drawing/2014/main" id="{F51ADE83-A407-4756-8AB4-77FBB05E0E0A}"/>
              </a:ext>
            </a:extLst>
          </p:cNvPr>
          <p:cNvSpPr txBox="1">
            <a:spLocks/>
          </p:cNvSpPr>
          <p:nvPr/>
        </p:nvSpPr>
        <p:spPr>
          <a:xfrm>
            <a:off x="1353030" y="2412327"/>
            <a:ext cx="6293478" cy="2245938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l" defTabSz="905073" rtl="0" eaLnBrk="1" latinLnBrk="0" hangingPunct="1">
              <a:defRPr sz="1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2537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507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7610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014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268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5219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775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0292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Fakulta zdravotnických věd</a:t>
            </a:r>
          </a:p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Univerzity Palackého v Olomouci</a:t>
            </a:r>
          </a:p>
          <a:p>
            <a:pPr algn="ctr"/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Program celoživotního vzdělávání (CŽV)</a:t>
            </a:r>
          </a:p>
        </p:txBody>
      </p:sp>
    </p:spTree>
    <p:extLst>
      <p:ext uri="{BB962C8B-B14F-4D97-AF65-F5344CB8AC3E}">
        <p14:creationId xmlns:p14="http://schemas.microsoft.com/office/powerpoint/2010/main" val="142453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924022"/>
            <a:ext cx="7560000" cy="587353"/>
          </a:xfrm>
        </p:spPr>
        <p:txBody>
          <a:bodyPr anchor="ctr">
            <a:norm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PORTÁL: Informační systém UP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39938" y="1437339"/>
            <a:ext cx="6564923" cy="3634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dirty="0">
                <a:hlinkClick r:id="rId2"/>
              </a:rPr>
              <a:t>https://portal.upol.cz/</a:t>
            </a:r>
            <a:r>
              <a:rPr lang="cs-CZ" dirty="0"/>
              <a:t>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19999" y="1947497"/>
            <a:ext cx="7204800" cy="36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Přihlašovací údaje a heslo lze najít v e-přihlášce. 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4" y="2436334"/>
            <a:ext cx="7074517" cy="41692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" name="Ovál 13"/>
          <p:cNvSpPr/>
          <p:nvPr/>
        </p:nvSpPr>
        <p:spPr>
          <a:xfrm>
            <a:off x="1413156" y="4854103"/>
            <a:ext cx="1104497" cy="865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6834704" y="2314072"/>
            <a:ext cx="1090095" cy="79884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28" y="44909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680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63062" y="1026202"/>
            <a:ext cx="7560000" cy="587353"/>
          </a:xfrm>
        </p:spPr>
        <p:txBody>
          <a:bodyPr anchor="ctr">
            <a:norm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STAG: St</a:t>
            </a:r>
            <a:r>
              <a:rPr lang="cs-CZ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udy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Ag</a:t>
            </a:r>
            <a:r>
              <a:rPr lang="cs-CZ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enda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60600" y="1522048"/>
            <a:ext cx="6564923" cy="3634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dirty="0">
                <a:hlinkClick r:id="rId2"/>
              </a:rPr>
              <a:t>https://stag.upol.cz/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04" y="2009379"/>
            <a:ext cx="8288845" cy="452807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Ovál 12"/>
          <p:cNvSpPr/>
          <p:nvPr/>
        </p:nvSpPr>
        <p:spPr>
          <a:xfrm>
            <a:off x="2033266" y="2430032"/>
            <a:ext cx="552481" cy="338587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b="1" dirty="0"/>
          </a:p>
        </p:txBody>
      </p: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01" y="58824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84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" t="1002" r="59" b="9082"/>
          <a:stretch/>
        </p:blipFill>
        <p:spPr>
          <a:xfrm>
            <a:off x="217173" y="2216527"/>
            <a:ext cx="8496000" cy="3852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173" y="920232"/>
            <a:ext cx="7560000" cy="58735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Předzápis</a:t>
            </a:r>
            <a:r>
              <a:rPr lang="cs-CZ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(sekce Moje studium)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48159" y="1383127"/>
            <a:ext cx="81002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 algn="ctr"/>
            <a:r>
              <a:rPr lang="cs-CZ" sz="2000" b="1" dirty="0">
                <a:solidFill>
                  <a:srgbClr val="FF0000"/>
                </a:solidFill>
              </a:rPr>
              <a:t>4. až 11. září 2023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185911" y="4171407"/>
            <a:ext cx="2188373" cy="3665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Zápis předmětů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648505" y="5478764"/>
            <a:ext cx="2608590" cy="3665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Rozvrh pro daný semestr</a:t>
            </a: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11B661F0-534D-4F88-8757-76CFC59C67B7}"/>
              </a:ext>
            </a:extLst>
          </p:cNvPr>
          <p:cNvSpPr/>
          <p:nvPr/>
        </p:nvSpPr>
        <p:spPr>
          <a:xfrm>
            <a:off x="168599" y="3902164"/>
            <a:ext cx="788933" cy="31299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1789278" y="2539283"/>
            <a:ext cx="755514" cy="324767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599" y="45536"/>
            <a:ext cx="2224405" cy="7194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ovéPole 10"/>
          <p:cNvSpPr txBox="1"/>
          <p:nvPr/>
        </p:nvSpPr>
        <p:spPr>
          <a:xfrm>
            <a:off x="855370" y="6241370"/>
            <a:ext cx="7515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Registrace na kurzy daného semestru je možná pouze skrze STAG!</a:t>
            </a:r>
          </a:p>
        </p:txBody>
      </p:sp>
    </p:spTree>
    <p:extLst>
      <p:ext uri="{BB962C8B-B14F-4D97-AF65-F5344CB8AC3E}">
        <p14:creationId xmlns:p14="http://schemas.microsoft.com/office/powerpoint/2010/main" val="456253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9215" y="1145734"/>
            <a:ext cx="7560000" cy="50602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Studijní plán – přednášky, semináře a praxe</a:t>
            </a:r>
            <a:b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75815" y="1850218"/>
            <a:ext cx="7966800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Povinné předměty 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(A)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 je povinen splnit všechny předměty typu 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Povinně volitelné předměty 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(B)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 je povinen získat určený počet kreditů splněním odpovídajícího počtu předmětů dle studijního plánu daného programu.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Volitelné předměty 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(C)</a:t>
            </a: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student je povinen získat určený počet kreditů splněním odpovídajícího počtu předmětů. Student si vybírá z nabídky všech předmětů nabízených univerzitou.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75815" y="4634004"/>
            <a:ext cx="7675846" cy="91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>
                <a:solidFill>
                  <a:srgbClr val="FF0000"/>
                </a:solidFill>
              </a:rPr>
              <a:t>Studenti CŽV si musí zapsat všechny povinné a povinně volitelné předměty předepsané pro 1. ročník daného studijního programu. </a:t>
            </a:r>
          </a:p>
          <a:p>
            <a:pPr algn="just"/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82" y="121818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8768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070339"/>
            <a:ext cx="7560000" cy="20268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Aktuální rozvrh a studijní plán každého studijního programu je vyvěšený na webu fakulty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Student si zapisuje předměty dle studijního plánu svého programu dané formy studia (prezenční / kombi)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Pozor na kreditové požadavky pro jednotlivé kategorie předmětů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83" y="68551"/>
            <a:ext cx="222440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67" y="3985404"/>
            <a:ext cx="5514466" cy="258386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5A05CC69-7172-4B89-BA0A-CAB54A01C44E}"/>
              </a:ext>
            </a:extLst>
          </p:cNvPr>
          <p:cNvSpPr txBox="1">
            <a:spLocks/>
          </p:cNvSpPr>
          <p:nvPr/>
        </p:nvSpPr>
        <p:spPr>
          <a:xfrm>
            <a:off x="720000" y="1153366"/>
            <a:ext cx="7560000" cy="623676"/>
          </a:xfrm>
          <a:prstGeom prst="rect">
            <a:avLst/>
          </a:prstGeom>
        </p:spPr>
        <p:txBody>
          <a:bodyPr vert="horz" lIns="0" tIns="0" rIns="0" bIns="0" rtlCol="0" anchor="t">
            <a:normAutofit fontScale="82500" lnSpcReduction="20000"/>
          </a:bodyPr>
          <a:lstStyle>
            <a:lvl1pPr algn="l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Studijní plány a rozvrhy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b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https://www.fzv.upol.cz/studenti/studium/bakalarske-a-magisterske-studium/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286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128409"/>
            <a:ext cx="7560000" cy="474990"/>
          </a:xfrm>
        </p:spPr>
        <p:txBody>
          <a:bodyPr anchor="ctr">
            <a:no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Zkoušky a opakování zkoušek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	</a:t>
            </a:r>
          </a:p>
        </p:txBody>
      </p:sp>
      <p:sp>
        <p:nvSpPr>
          <p:cNvPr id="6" name="Obdélník 5"/>
          <p:cNvSpPr/>
          <p:nvPr/>
        </p:nvSpPr>
        <p:spPr>
          <a:xfrm>
            <a:off x="720000" y="1774699"/>
            <a:ext cx="7560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zkoušky se student vždy </a:t>
            </a:r>
            <a:r>
              <a:rPr lang="cs-CZ" alt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registruje ve </a:t>
            </a:r>
            <a:r>
              <a:rPr lang="cs-CZ" altLang="cs-CZ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STAGu</a:t>
            </a: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Bez registrace není možné zkoušku absolvovat.</a:t>
            </a:r>
            <a:endParaRPr lang="en-GB" alt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 má 3 pokusy na úspěšné splnění předmětu</a:t>
            </a: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en-GB" alt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38287" lvl="1" indent="-285750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Při neúspěšném prvním pokusu &gt; 2. pokus</a:t>
            </a:r>
          </a:p>
          <a:p>
            <a:pPr marL="738287" lvl="1" indent="-285750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Při neúspěšném druhém pokusu &gt; 3. pokus před zkušební komisí</a:t>
            </a:r>
            <a:endParaRPr lang="en-GB" altLang="cs-CZ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38287" lvl="1" indent="-285750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Pokud student na konci roku nesplnil některé ze zapsaných předmětů, je povinen si je znovu zapsat a splnit následující akademický rok. </a:t>
            </a:r>
            <a:endParaRPr lang="en-GB" alt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20000" y="5038068"/>
            <a:ext cx="71189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alt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Zkouškové období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Zimní semestr: 8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ledna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až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února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Letní semestr: 27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května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až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30.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června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cs-CZ" alt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Obráze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28" y="83878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405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9999" y="1257431"/>
            <a:ext cx="7560000" cy="58735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Uzavření studijních povinností daného akademického roku</a:t>
            </a:r>
            <a:b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09725" y="2271347"/>
            <a:ext cx="7780549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Termín pro splnění studijních povinností akademického roku 2023/2024 </a:t>
            </a:r>
          </a:p>
          <a:p>
            <a:endParaRPr lang="cs-CZ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6. září 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</a:t>
            </a: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</a:p>
          <a:p>
            <a:pPr algn="ctr"/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 ve STAGu (sekce Průběh studia) provede Kontrolu stud. výsledků pro daný akademický rok a odsouhlasí, že splnil uvedené předměty.</a:t>
            </a:r>
          </a:p>
          <a:p>
            <a:pPr algn="ctr"/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Termín splnění studijních povinností můžete nalézt na webových stránkách fakulty v sekci </a:t>
            </a:r>
            <a:r>
              <a:rPr lang="cs-CZ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Průvodce studiem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https://www.fzv.upol.cz/studenti/pruvodcestudiem/dulezite-terminy/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Obráze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83" y="53026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058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143239"/>
            <a:ext cx="7560000" cy="495780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Úspěšné ukončení studia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339" y="4304581"/>
            <a:ext cx="7560000" cy="222122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Bezplatná doba bakalářského studia je 3 nebo 4 roky + 1 rok.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 uplynutí standardní doby je studentovi vyměřen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poplatek za překročení standartní doby studia ve výši 20.000,- Kč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</a:t>
            </a:r>
            <a:r>
              <a:rPr lang="cs-CZ" sz="2000" b="1" dirty="0">
                <a:solidFill>
                  <a:srgbClr val="FF0000"/>
                </a:solidFill>
                <a:latin typeface="+mn-lt"/>
              </a:rPr>
              <a:t>Do limitu se počítá i předešlé studium na jiné vysoké škole.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Maximální doba studia 6 let bakalářského a 5 let magisterského studia.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Studium CŽV se nepočítá do standardní doby bezplatného studia.</a:t>
            </a:r>
            <a:endParaRPr lang="nn-NO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28" y="83878"/>
            <a:ext cx="2224405" cy="7194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504339" y="1978925"/>
            <a:ext cx="756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 musí za celé své studium získat </a:t>
            </a:r>
            <a:r>
              <a:rPr lang="cs-CZ" sz="2000" b="1" dirty="0">
                <a:solidFill>
                  <a:srgbClr val="FF0000"/>
                </a:solidFill>
              </a:rPr>
              <a:t>minimálně 120/180 kreditů.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Poté se může přihlásit na státní závěrečnou zkoušku a obhajobu bakalářské práce – max. 2 kalendářní roky po splnění stud. povinností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83678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747477"/>
            <a:ext cx="7560000" cy="1552712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latin typeface="+mn-lt"/>
              </a:rPr>
              <a:t>Užitečné odkazy a aplikace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83" y="83878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3267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143239"/>
            <a:ext cx="7560000" cy="495780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Emailová adresa UP - Outlook</a:t>
            </a: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28" y="83878"/>
            <a:ext cx="2224405" cy="7194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5">
            <a:extLst>
              <a:ext uri="{FF2B5EF4-FFF2-40B4-BE49-F238E27FC236}">
                <a16:creationId xmlns:a16="http://schemas.microsoft.com/office/drawing/2014/main" id="{90824362-2E4F-4F5B-9FA1-83FEFEB7BECE}"/>
              </a:ext>
            </a:extLst>
          </p:cNvPr>
          <p:cNvSpPr txBox="1"/>
          <p:nvPr/>
        </p:nvSpPr>
        <p:spPr>
          <a:xfrm>
            <a:off x="504338" y="1978925"/>
            <a:ext cx="77756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Studenti jsou povinni používat pro komunikaci se zaměstnanci UP univerzitní emailovou adresu.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Přihlašovací údaje se nachází v e-přihlášce – vzor „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novaja01@upol.cz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nápovědě naleznete návod na nastavení přeposílání pošty na soukromý email.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univerzitní emailovou adresu je zasílán také pravidelný univerzitní Newsletter s důležitými informacemi o dění na univerzitě.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Doporučení – studenti si mohou vytvořit také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ročníkovou emailovou adresu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(např. gmail), na kterým jim vyučující budou zasílat studijní materiály a instrukce.</a:t>
            </a:r>
          </a:p>
        </p:txBody>
      </p:sp>
    </p:spTree>
    <p:extLst>
      <p:ext uri="{BB962C8B-B14F-4D97-AF65-F5344CB8AC3E}">
        <p14:creationId xmlns:p14="http://schemas.microsoft.com/office/powerpoint/2010/main" val="139151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035600" y="2708694"/>
            <a:ext cx="6928338" cy="3096240"/>
          </a:xfrm>
          <a:effectLst>
            <a:outerShdw dist="50800" sx="1000" sy="1000" algn="ctr" rotWithShape="0">
              <a:srgbClr val="000000"/>
            </a:outerShdw>
          </a:effectLst>
        </p:spPr>
        <p:txBody>
          <a:bodyPr anchor="ctr"/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Obsah prezentace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Členové fakulty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Podmínky programu Celoživotního vzdělávání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Portál &amp; STAG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Užitečné odkazy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Dokumenty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999" y="819943"/>
            <a:ext cx="1357539" cy="159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79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856709"/>
            <a:ext cx="7560000" cy="107398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Webové stránky fakulty</a:t>
            </a:r>
            <a:br>
              <a:rPr lang="cs-CZ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/>
              </a:rPr>
              <a:t>https://www.fzv.upol.cz/studenti/</a:t>
            </a:r>
            <a:endParaRPr lang="cs-CZ" sz="24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7" name="Obráze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28" y="83877"/>
            <a:ext cx="222440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56" y="1844434"/>
            <a:ext cx="7427444" cy="478795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Ovál 7"/>
          <p:cNvSpPr/>
          <p:nvPr/>
        </p:nvSpPr>
        <p:spPr>
          <a:xfrm>
            <a:off x="5766804" y="1930698"/>
            <a:ext cx="1255097" cy="79884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464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9769" y="1112808"/>
            <a:ext cx="7560000" cy="109555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latin typeface="+mn-lt"/>
              </a:rPr>
              <a:t>Průvodce studiem</a:t>
            </a:r>
          </a:p>
          <a:p>
            <a:pPr algn="ctr"/>
            <a:r>
              <a:rPr lang="cs-CZ" sz="1800" b="1" dirty="0">
                <a:latin typeface="+mn-lt"/>
                <a:hlinkClick r:id="rId2"/>
              </a:rPr>
              <a:t>https://www.fzv.upol.cz/studenti/studium/bakalarske-a-magisterske-studium/</a:t>
            </a:r>
            <a:endParaRPr lang="cs-CZ" sz="1800" b="1" dirty="0">
              <a:latin typeface="+mn-lt"/>
            </a:endParaRPr>
          </a:p>
          <a:p>
            <a:pPr algn="ctr"/>
            <a:endParaRPr lang="cs-CZ" sz="4000" b="1" dirty="0">
              <a:latin typeface="+mn-lt"/>
            </a:endParaRPr>
          </a:p>
          <a:p>
            <a:pPr algn="ctr"/>
            <a:endParaRPr lang="cs-CZ" sz="4000" b="1" dirty="0">
              <a:latin typeface="+mn-lt"/>
            </a:endParaRPr>
          </a:p>
        </p:txBody>
      </p:sp>
      <p:pic>
        <p:nvPicPr>
          <p:cNvPr id="4" name="Obráze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83" y="83878"/>
            <a:ext cx="2224405" cy="7194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5">
            <a:extLst>
              <a:ext uri="{FF2B5EF4-FFF2-40B4-BE49-F238E27FC236}">
                <a16:creationId xmlns:a16="http://schemas.microsoft.com/office/drawing/2014/main" id="{B36274B4-13F8-401B-ABAA-5C6C6FBE5F8E}"/>
              </a:ext>
            </a:extLst>
          </p:cNvPr>
          <p:cNvSpPr txBox="1"/>
          <p:nvPr/>
        </p:nvSpPr>
        <p:spPr>
          <a:xfrm>
            <a:off x="719768" y="2517836"/>
            <a:ext cx="7335943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Všeobecná pravidla studia na VŠ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Jak pracovat s Portálem a STAGem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Práva a povinnosti studenta UP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Podávání žádostí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Jak se zapojit do dění na FZV </a:t>
            </a:r>
          </a:p>
        </p:txBody>
      </p:sp>
    </p:spTree>
    <p:extLst>
      <p:ext uri="{BB962C8B-B14F-4D97-AF65-F5344CB8AC3E}">
        <p14:creationId xmlns:p14="http://schemas.microsoft.com/office/powerpoint/2010/main" val="3324982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8" t="21554" r="808" b="20074"/>
          <a:stretch/>
        </p:blipFill>
        <p:spPr>
          <a:xfrm>
            <a:off x="750085" y="3683478"/>
            <a:ext cx="7677511" cy="277770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841" y="778969"/>
            <a:ext cx="7560000" cy="7677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UP </a:t>
            </a:r>
            <a:r>
              <a:rPr lang="cs-CZ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Portal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2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hlinkClick r:id="rId3"/>
              </a:rPr>
              <a:t>https://portal.upol.cz/</a:t>
            </a:r>
            <a:endParaRPr lang="cs-CZ" sz="22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6" name="Obráze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84" y="127608"/>
            <a:ext cx="2224405" cy="7194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ál 8"/>
          <p:cNvSpPr/>
          <p:nvPr/>
        </p:nvSpPr>
        <p:spPr>
          <a:xfrm>
            <a:off x="3265420" y="3890522"/>
            <a:ext cx="1323420" cy="95533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808841" y="4673293"/>
            <a:ext cx="1323420" cy="95533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4410270" y="5505846"/>
            <a:ext cx="1323420" cy="95533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50085" y="1803576"/>
            <a:ext cx="7891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/>
              <a:t>Email</a:t>
            </a:r>
            <a:r>
              <a:rPr lang="cs-CZ" sz="1800" dirty="0"/>
              <a:t> – </a:t>
            </a:r>
            <a:r>
              <a:rPr lang="cs-CZ" sz="1800" b="1" dirty="0">
                <a:solidFill>
                  <a:srgbClr val="FF0000"/>
                </a:solidFill>
              </a:rPr>
              <a:t>studenti jsou povinni komunikovat s vyučujícími a studijním oddělení pouze skrze univerzitní emailovou adresu a pravidelně kontrolovat poštu.</a:t>
            </a:r>
          </a:p>
          <a:p>
            <a:pPr algn="ctr"/>
            <a:endParaRPr lang="cs-CZ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Studentům se také doporučuje zřídit si </a:t>
            </a: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společný ročníkový email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 hromadnou komunikaci s vyučujícími a studijním oddělením.</a:t>
            </a:r>
          </a:p>
        </p:txBody>
      </p:sp>
    </p:spTree>
    <p:extLst>
      <p:ext uri="{BB962C8B-B14F-4D97-AF65-F5344CB8AC3E}">
        <p14:creationId xmlns:p14="http://schemas.microsoft.com/office/powerpoint/2010/main" val="2801251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093788"/>
            <a:ext cx="7560000" cy="536604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Portál &gt; Elektronické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30392"/>
            <a:ext cx="7483722" cy="765713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Žádost o přerušení studia, dodatečné zapsání či odepsání předmětů ad.</a:t>
            </a: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478" y="110355"/>
            <a:ext cx="222440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2" y="2087592"/>
            <a:ext cx="8393876" cy="445175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90936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936724"/>
            <a:ext cx="7560000" cy="748080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Identifikační karta</a:t>
            </a:r>
            <a:br>
              <a:rPr lang="cs-CZ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/>
              </a:rPr>
              <a:t>https://cvt.upol.cz/identifikacni-karty-ik/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118405"/>
            <a:ext cx="7560000" cy="450668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Karta studenta 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Přístup do knihovny, menzy a některých učeben v prostorách univerzity</a:t>
            </a:r>
          </a:p>
          <a:p>
            <a:pPr marL="0" indent="0">
              <a:buNone/>
            </a:pP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Postup zřízení karty studenta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Vyplníte formulář o objednání karty, přiložíte kartu a doklad o zaplacení poplatku.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 obdržení emailu, že je Vaše karta připravena k vyzvednutí, si </a:t>
            </a:r>
            <a:r>
              <a:rPr lang="cs-CZ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rezervujete termín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vyzvednutí a obdržíte </a:t>
            </a:r>
            <a:r>
              <a:rPr lang="cs-CZ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PIN kód.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 daném termínu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si v druhém patře Zbrojnice (Biskupské nám. 1) vyzvednete svou kartu po zadání PIN kódu do vyvolávacího systému.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478" y="110355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211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24950" y="913130"/>
            <a:ext cx="6090249" cy="58204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UPlikace</a:t>
            </a:r>
            <a:r>
              <a:rPr lang="cs-CZ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9487" y="1677426"/>
            <a:ext cx="73974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 stažení zdarma na Google Play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Vytvoř si svůj rozvrh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Zapiš se na zkoušky a zápočty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Zkontroluj si své studijní výsledky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Také mapa všech budov UP, knihovny, sportovních center ad.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41" y="595118"/>
            <a:ext cx="1897916" cy="189791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70" y="3615083"/>
            <a:ext cx="1447800" cy="28194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10" y="3615083"/>
            <a:ext cx="1447800" cy="28194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62" y="3615083"/>
            <a:ext cx="1447800" cy="28194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216" y="3615083"/>
            <a:ext cx="1447800" cy="2819400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47" y="102020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300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9999" y="960511"/>
            <a:ext cx="7560000" cy="105414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Kariérní centrum UP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/>
              </a:rPr>
              <a:t>https://kariernicentrum.upol.cz/student/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6" name="Obráze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711" y="142243"/>
            <a:ext cx="222440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1" y="1923688"/>
            <a:ext cx="7274255" cy="457179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90280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9999" y="861698"/>
            <a:ext cx="7560000" cy="105414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Centrum podpory studentů se specifickými potřebami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/>
              </a:rPr>
              <a:t>https://cps.upol.cz/</a:t>
            </a:r>
            <a:r>
              <a:rPr lang="cs-CZ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cs-CZ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6" name="Obráze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711" y="142243"/>
            <a:ext cx="222440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5766" t="11125" r="6431" b="4043"/>
          <a:stretch/>
        </p:blipFill>
        <p:spPr>
          <a:xfrm>
            <a:off x="654248" y="2014657"/>
            <a:ext cx="7625751" cy="460474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96719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200770" y="4925683"/>
            <a:ext cx="6787291" cy="1173192"/>
          </a:xfrm>
          <a:effectLst>
            <a:outerShdw dist="50800" sx="1000" sy="1000" algn="ctr" rotWithShape="0">
              <a:srgbClr val="000000"/>
            </a:outerShdw>
          </a:effectLst>
        </p:spPr>
        <p:txBody>
          <a:bodyPr/>
          <a:lstStyle/>
          <a:p>
            <a:pPr algn="ctr">
              <a:lnSpc>
                <a:spcPct val="150000"/>
              </a:lnSpc>
            </a:pPr>
            <a:endParaRPr lang="cs-CZ" sz="24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cs-CZ" sz="24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Mgr. Lucie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Sehnálková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Studijní oddělení, kancelář 2.052</a:t>
            </a:r>
          </a:p>
          <a:p>
            <a:pPr algn="ctr">
              <a:lnSpc>
                <a:spcPct val="150000"/>
              </a:lnSpc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lucie.sehnalkova@upol.cz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; +420 585 632 840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000" y="1035604"/>
            <a:ext cx="1357539" cy="1591747"/>
          </a:xfrm>
          <a:prstGeom prst="rect">
            <a:avLst/>
          </a:prstGeom>
        </p:spPr>
      </p:pic>
      <p:sp>
        <p:nvSpPr>
          <p:cNvPr id="8" name="Zástupný symbol pro zápatí 5">
            <a:extLst>
              <a:ext uri="{FF2B5EF4-FFF2-40B4-BE49-F238E27FC236}">
                <a16:creationId xmlns:a16="http://schemas.microsoft.com/office/drawing/2014/main" id="{F51ADE83-A407-4756-8AB4-77FBB05E0E0A}"/>
              </a:ext>
            </a:extLst>
          </p:cNvPr>
          <p:cNvSpPr txBox="1">
            <a:spLocks/>
          </p:cNvSpPr>
          <p:nvPr/>
        </p:nvSpPr>
        <p:spPr>
          <a:xfrm>
            <a:off x="1353030" y="2412327"/>
            <a:ext cx="6293478" cy="46202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l" defTabSz="905073" rtl="0" eaLnBrk="1" latinLnBrk="0" hangingPunct="1">
              <a:defRPr sz="1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2537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507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7610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014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268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5219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775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0292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4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endParaRPr lang="cs-CZ" sz="4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r>
              <a:rPr lang="cs-CZ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Prostor pro dotazy</a:t>
            </a:r>
          </a:p>
        </p:txBody>
      </p:sp>
    </p:spTree>
    <p:extLst>
      <p:ext uri="{BB962C8B-B14F-4D97-AF65-F5344CB8AC3E}">
        <p14:creationId xmlns:p14="http://schemas.microsoft.com/office/powerpoint/2010/main" val="2448766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5F04434-1ED7-4237-A97E-200345003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1" r="8675" b="6694"/>
          <a:stretch/>
        </p:blipFill>
        <p:spPr>
          <a:xfrm>
            <a:off x="0" y="0"/>
            <a:ext cx="8999538" cy="684053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080059" y="396814"/>
            <a:ext cx="4839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chemeClr val="accent1">
                    <a:lumMod val="75000"/>
                  </a:schemeClr>
                </a:solidFill>
              </a:rPr>
              <a:t>Přejeme vám úspěšné vykročení do studia.</a:t>
            </a:r>
          </a:p>
        </p:txBody>
      </p:sp>
    </p:spTree>
    <p:extLst>
      <p:ext uri="{BB962C8B-B14F-4D97-AF65-F5344CB8AC3E}">
        <p14:creationId xmlns:p14="http://schemas.microsoft.com/office/powerpoint/2010/main" val="43474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869660"/>
            <a:ext cx="7560000" cy="191800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latin typeface="+mn-lt"/>
              </a:rPr>
              <a:t>Členové fakulty</a:t>
            </a:r>
          </a:p>
          <a:p>
            <a:pPr algn="ctr"/>
            <a:endParaRPr lang="cs-CZ" sz="2800" dirty="0">
              <a:latin typeface="+mn-lt"/>
            </a:endParaRPr>
          </a:p>
          <a:p>
            <a:pPr algn="ctr"/>
            <a:r>
              <a:rPr lang="cs-CZ" sz="2800" dirty="0">
                <a:latin typeface="+mn-lt"/>
                <a:hlinkClick r:id="rId2"/>
              </a:rPr>
              <a:t>https://www.upol.cz/kontakty/</a:t>
            </a:r>
            <a:endParaRPr lang="cs-CZ" sz="2400" dirty="0"/>
          </a:p>
        </p:txBody>
      </p:sp>
      <p:pic>
        <p:nvPicPr>
          <p:cNvPr id="4" name="Obráze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439" y="132516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842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8897" y="964924"/>
            <a:ext cx="7560000" cy="514839"/>
          </a:xfrm>
        </p:spPr>
        <p:txBody>
          <a:bodyPr>
            <a:normAutofit/>
          </a:bodyPr>
          <a:lstStyle/>
          <a:p>
            <a:pPr algn="ctr"/>
            <a:r>
              <a:rPr lang="cs-CZ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Vedení fakulty</a:t>
            </a:r>
            <a:endParaRPr lang="cs-CZ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859235"/>
              </p:ext>
            </p:extLst>
          </p:nvPr>
        </p:nvGraphicFramePr>
        <p:xfrm>
          <a:off x="790179" y="1647646"/>
          <a:ext cx="7418718" cy="47135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38946">
                  <a:extLst>
                    <a:ext uri="{9D8B030D-6E8A-4147-A177-3AD203B41FA5}">
                      <a16:colId xmlns:a16="http://schemas.microsoft.com/office/drawing/2014/main" val="807852750"/>
                    </a:ext>
                  </a:extLst>
                </a:gridCol>
                <a:gridCol w="3779772">
                  <a:extLst>
                    <a:ext uri="{9D8B030D-6E8A-4147-A177-3AD203B41FA5}">
                      <a16:colId xmlns:a16="http://schemas.microsoft.com/office/drawing/2014/main" val="2860551284"/>
                    </a:ext>
                  </a:extLst>
                </a:gridCol>
              </a:tblGrid>
              <a:tr h="390566">
                <a:tc gridSpan="2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267743"/>
                  </a:ext>
                </a:extLst>
              </a:tr>
              <a:tr h="484643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Děkan fakulty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Mgr. Jiří </a:t>
                      </a:r>
                      <a:r>
                        <a:rPr lang="cs-CZ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Vévoda</a:t>
                      </a:r>
                      <a:r>
                        <a:rPr lang="cs-CZ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,</a:t>
                      </a:r>
                      <a:r>
                        <a:rPr lang="cs-CZ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Ph.D.</a:t>
                      </a:r>
                      <a:endParaRPr lang="cs-CZ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934877"/>
                  </a:ext>
                </a:extLst>
              </a:tr>
              <a:tr h="682339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Ústav klinické rehabilitace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doc. MUDr. Petr </a:t>
                      </a:r>
                      <a:r>
                        <a:rPr lang="cs-CZ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Konečný</a:t>
                      </a:r>
                      <a:r>
                        <a:rPr lang="cs-CZ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, Ph.D., MBA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302960"/>
                  </a:ext>
                </a:extLst>
              </a:tr>
              <a:tr h="682339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Ústav ošetřovatelství</a:t>
                      </a:r>
                      <a:endParaRPr lang="cs-CZ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Mgr. Daniela </a:t>
                      </a:r>
                      <a:r>
                        <a:rPr lang="cs-CZ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Bartoníčková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766771"/>
                  </a:ext>
                </a:extLst>
              </a:tr>
              <a:tr h="605282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Ústav porodní asistence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Mgr. Kateřina </a:t>
                      </a:r>
                      <a:r>
                        <a:rPr lang="cs-CZ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Janoušková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217789"/>
                  </a:ext>
                </a:extLst>
              </a:tr>
              <a:tr h="605282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Ústav radiologických metod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prof. MUDr. Miroslav </a:t>
                      </a:r>
                      <a:r>
                        <a:rPr lang="cs-CZ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Heřman</a:t>
                      </a:r>
                      <a:r>
                        <a:rPr lang="cs-CZ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, Ph.D.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286035"/>
                  </a:ext>
                </a:extLst>
              </a:tr>
              <a:tr h="375128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Ústav zdravotnického záchranářství a intenzivní péče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Mgr. Marinella </a:t>
                      </a:r>
                      <a:r>
                        <a:rPr lang="cs-CZ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Danosová</a:t>
                      </a:r>
                      <a:r>
                        <a:rPr lang="cs-CZ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, DiS.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916745"/>
                  </a:ext>
                </a:extLst>
              </a:tr>
              <a:tr h="375128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Ústav zdravotnického managementu a ochrany veřejného zdraví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doc. MUDr. Helena </a:t>
                      </a:r>
                      <a:r>
                        <a:rPr lang="cs-CZ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Kollárová</a:t>
                      </a:r>
                      <a:r>
                        <a:rPr lang="cs-CZ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, Ph.D.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649460"/>
                  </a:ext>
                </a:extLst>
              </a:tr>
            </a:tbl>
          </a:graphicData>
        </a:graphic>
      </p:graphicFrame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438" y="77586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6252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3800" y="1367916"/>
            <a:ext cx="8229600" cy="664269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Studijní oddělení a Centrum praxí a praktické výuky</a:t>
            </a: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72901"/>
              </p:ext>
            </p:extLst>
          </p:nvPr>
        </p:nvGraphicFramePr>
        <p:xfrm>
          <a:off x="720000" y="2423061"/>
          <a:ext cx="7357200" cy="105853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678600">
                  <a:extLst>
                    <a:ext uri="{9D8B030D-6E8A-4147-A177-3AD203B41FA5}">
                      <a16:colId xmlns:a16="http://schemas.microsoft.com/office/drawing/2014/main" val="1673371996"/>
                    </a:ext>
                  </a:extLst>
                </a:gridCol>
                <a:gridCol w="3678600">
                  <a:extLst>
                    <a:ext uri="{9D8B030D-6E8A-4147-A177-3AD203B41FA5}">
                      <a16:colId xmlns:a16="http://schemas.microsoft.com/office/drawing/2014/main" val="2654682026"/>
                    </a:ext>
                  </a:extLst>
                </a:gridCol>
              </a:tblGrid>
              <a:tr h="641143">
                <a:tc>
                  <a:txBody>
                    <a:bodyPr/>
                    <a:lstStyle/>
                    <a:p>
                      <a:pPr algn="l"/>
                      <a:r>
                        <a:rPr lang="cs-CZ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Mgr. Lucie</a:t>
                      </a:r>
                      <a:r>
                        <a:rPr lang="cs-CZ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cs-CZ" b="1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Sehnálková</a:t>
                      </a:r>
                      <a:endParaRPr lang="cs-CZ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Referentka</a:t>
                      </a:r>
                      <a:r>
                        <a:rPr lang="cs-CZ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programu celoživotního vzdělávání</a:t>
                      </a:r>
                      <a:endParaRPr lang="cs-CZ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7302069"/>
                  </a:ext>
                </a:extLst>
              </a:tr>
              <a:tr h="417394"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lucie.sehnalkova@upol.cz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+420 585 632 840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0526762"/>
                  </a:ext>
                </a:extLst>
              </a:tr>
            </a:tbl>
          </a:graphicData>
        </a:graphic>
      </p:graphicFrame>
      <p:pic>
        <p:nvPicPr>
          <p:cNvPr id="8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45" y="113060"/>
            <a:ext cx="2224405" cy="7194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861666"/>
              </p:ext>
            </p:extLst>
          </p:nvPr>
        </p:nvGraphicFramePr>
        <p:xfrm>
          <a:off x="720000" y="4189562"/>
          <a:ext cx="7357200" cy="105853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678600">
                  <a:extLst>
                    <a:ext uri="{9D8B030D-6E8A-4147-A177-3AD203B41FA5}">
                      <a16:colId xmlns:a16="http://schemas.microsoft.com/office/drawing/2014/main" val="1673371996"/>
                    </a:ext>
                  </a:extLst>
                </a:gridCol>
                <a:gridCol w="3678600">
                  <a:extLst>
                    <a:ext uri="{9D8B030D-6E8A-4147-A177-3AD203B41FA5}">
                      <a16:colId xmlns:a16="http://schemas.microsoft.com/office/drawing/2014/main" val="2654682026"/>
                    </a:ext>
                  </a:extLst>
                </a:gridCol>
              </a:tblGrid>
              <a:tr h="641143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Bc. Zuzana Pavlíková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Sekretářka</a:t>
                      </a:r>
                      <a:r>
                        <a:rPr lang="cs-CZ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Centra pro praxi a praktickou výuku</a:t>
                      </a:r>
                      <a:endParaRPr lang="cs-CZ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7302069"/>
                  </a:ext>
                </a:extLst>
              </a:tr>
              <a:tr h="417394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zuzana.pavlivkova@upol.cz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+ 420 585 632 853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0526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09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958860"/>
            <a:ext cx="7560000" cy="1656272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latin typeface="+mn-lt"/>
              </a:rPr>
              <a:t>Studium CŽV</a:t>
            </a:r>
            <a:endParaRPr lang="cs-CZ" sz="3600" b="1" dirty="0">
              <a:latin typeface="+mn-lt"/>
            </a:endParaRPr>
          </a:p>
          <a:p>
            <a:pPr algn="ctr"/>
            <a:r>
              <a:rPr lang="cs-CZ" sz="2800" b="1" dirty="0">
                <a:latin typeface="+mn-lt"/>
              </a:rPr>
              <a:t>Podmínky studia a nástup do standardního studia </a:t>
            </a:r>
            <a:endParaRPr lang="cs-CZ" sz="3200" b="1" dirty="0">
              <a:latin typeface="+mn-lt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45" y="74149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926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292728"/>
            <a:ext cx="7560000" cy="748080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Obecné podmínky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144325"/>
            <a:ext cx="7560000" cy="389866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  <a:latin typeface="+mn-lt"/>
              </a:rPr>
              <a:t>Student CŽV nemá během studia v tomto programu status studenta</a:t>
            </a:r>
            <a:r>
              <a:rPr lang="cs-CZ" dirty="0">
                <a:solidFill>
                  <a:srgbClr val="FF0000"/>
                </a:solidFill>
                <a:latin typeface="+mn-lt"/>
              </a:rPr>
              <a:t>.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Ten  získává až po úspěšném ukončení CŽV a nástupu do standardního studia.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  <a:latin typeface="+mn-lt"/>
              </a:rPr>
              <a:t>Univerzita nehradí zdravotní pojištění studenta CŽV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Student CŽV je povinen si </a:t>
            </a:r>
            <a:r>
              <a:rPr lang="cs-CZ" b="1" dirty="0">
                <a:solidFill>
                  <a:srgbClr val="FF0000"/>
                </a:solidFill>
                <a:latin typeface="+mn-lt"/>
              </a:rPr>
              <a:t>zapsat všechny povinné a povinně volitelné předměty pro první ročník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dle studijního plánu daného stud. programu.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 úspěšném ukončení programu CŽV student nastupuje do 2. ročníku řádného studia daného stud. programu.</a:t>
            </a: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45" y="113060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0455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272501"/>
            <a:ext cx="7560000" cy="748080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Nástup do 2. ročníku standardního studia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167269"/>
            <a:ext cx="7560000" cy="38986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Student CŽV si v termínu 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1. listopadu 2023 – 15. března 2024 podá přihlášku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na daný studijní program a zaplatí poplatek 790,- Kč.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Účast na přijímací zkoušce je dobrovolná.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Do 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6. září 2024 student CŽV splní všechny zapsané předměty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daného akademického roku a odevzdá své studijní referentce Zápisový list 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Do 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6. září 2024 podá na studijní oddělení svou žádost o přijetí do řádného studia na základě absolvování programu CŽV. Žádost adresuje děkanovi FZV UP.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 přijetí do řádného studia student nastupuje do 2. ročníku daného studijního programu, které je bezplatné.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Předměty absolvované v rámci CŽV budou studentovi uznány.</a:t>
            </a: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45" y="113060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734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958860"/>
            <a:ext cx="7560000" cy="1656272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latin typeface="+mn-lt"/>
              </a:rPr>
              <a:t>Portál &amp; STAG</a:t>
            </a:r>
            <a:endParaRPr lang="cs-CZ" sz="3600" b="1" dirty="0">
              <a:latin typeface="+mn-lt"/>
            </a:endParaRPr>
          </a:p>
          <a:p>
            <a:pPr algn="ctr"/>
            <a:r>
              <a:rPr lang="cs-CZ" sz="2800" b="1" dirty="0" err="1">
                <a:latin typeface="+mn-lt"/>
              </a:rPr>
              <a:t>Předzápis</a:t>
            </a:r>
            <a:r>
              <a:rPr lang="cs-CZ" sz="2800" b="1" dirty="0">
                <a:latin typeface="+mn-lt"/>
              </a:rPr>
              <a:t>, rozvrhy, zkoušky a další</a:t>
            </a:r>
            <a:endParaRPr lang="cs-CZ" sz="3200" b="1" dirty="0">
              <a:latin typeface="+mn-lt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45" y="74149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6370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EN_1.potx" id="{F90A9432-1FFB-49C1-B91A-7C6CDFFC56CF}" vid="{CFCD0A66-FA23-4F51-B49B-8152364C795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UP_prezentace_en_4x3</Template>
  <TotalTime>1649</TotalTime>
  <Words>1326</Words>
  <Application>Microsoft Office PowerPoint</Application>
  <PresentationFormat>Vlastní</PresentationFormat>
  <Paragraphs>157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2" baseType="lpstr">
      <vt:lpstr>Arial</vt:lpstr>
      <vt:lpstr>Calibri</vt:lpstr>
      <vt:lpstr>Motiv Office</vt:lpstr>
      <vt:lpstr>Prezentace aplikace PowerPoint</vt:lpstr>
      <vt:lpstr>Prezentace aplikace PowerPoint</vt:lpstr>
      <vt:lpstr>Prezentace aplikace PowerPoint</vt:lpstr>
      <vt:lpstr>Vedení fakulty</vt:lpstr>
      <vt:lpstr>Studijní oddělení a Centrum praxí a praktické výuky</vt:lpstr>
      <vt:lpstr>Prezentace aplikace PowerPoint</vt:lpstr>
      <vt:lpstr>Obecné podmínky</vt:lpstr>
      <vt:lpstr>Nástup do 2. ročníku standardního studia</vt:lpstr>
      <vt:lpstr>Prezentace aplikace PowerPoint</vt:lpstr>
      <vt:lpstr>PORTÁL: Informační systém UP</vt:lpstr>
      <vt:lpstr>STAG: Study Agenda</vt:lpstr>
      <vt:lpstr>Předzápis (sekce Moje studium)   </vt:lpstr>
      <vt:lpstr>Studijní plán – přednášky, semináře a praxe   </vt:lpstr>
      <vt:lpstr>Prezentace aplikace PowerPoint</vt:lpstr>
      <vt:lpstr>Zkoušky a opakování zkoušek   </vt:lpstr>
      <vt:lpstr>Uzavření studijních povinností daného akademického roku   </vt:lpstr>
      <vt:lpstr>Úspěšné ukončení studia</vt:lpstr>
      <vt:lpstr>Prezentace aplikace PowerPoint</vt:lpstr>
      <vt:lpstr>Emailová adresa UP - Outlook</vt:lpstr>
      <vt:lpstr>Webové stránky fakulty https://www.fzv.upol.cz/studenti/</vt:lpstr>
      <vt:lpstr>Prezentace aplikace PowerPoint</vt:lpstr>
      <vt:lpstr>UP Portal https://portal.upol.cz/</vt:lpstr>
      <vt:lpstr>Portál &gt; Elektronické žádosti</vt:lpstr>
      <vt:lpstr>Identifikační karta https://cvt.upol.cz/identifikacni-karty-ik/</vt:lpstr>
      <vt:lpstr>UPlikace  </vt:lpstr>
      <vt:lpstr>Kariérní centrum UP https://kariernicentrum.upol.cz/student/</vt:lpstr>
      <vt:lpstr>Centrum podpory studentů se specifickými potřebami https://cps.upol.cz/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Pospisilova Jana</dc:creator>
  <cp:lastModifiedBy>Sehnalkova Lucie</cp:lastModifiedBy>
  <cp:revision>175</cp:revision>
  <dcterms:created xsi:type="dcterms:W3CDTF">2020-06-26T10:52:15Z</dcterms:created>
  <dcterms:modified xsi:type="dcterms:W3CDTF">2023-09-08T16:26:37Z</dcterms:modified>
</cp:coreProperties>
</file>