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60" r:id="rId3"/>
    <p:sldId id="256" r:id="rId4"/>
    <p:sldId id="279" r:id="rId5"/>
    <p:sldId id="262" r:id="rId6"/>
    <p:sldId id="263" r:id="rId7"/>
    <p:sldId id="264" r:id="rId8"/>
    <p:sldId id="265" r:id="rId9"/>
    <p:sldId id="291" r:id="rId10"/>
    <p:sldId id="269" r:id="rId11"/>
    <p:sldId id="293" r:id="rId12"/>
    <p:sldId id="267" r:id="rId13"/>
    <p:sldId id="288" r:id="rId14"/>
    <p:sldId id="280" r:id="rId15"/>
    <p:sldId id="281" r:id="rId16"/>
    <p:sldId id="282" r:id="rId17"/>
    <p:sldId id="290" r:id="rId18"/>
    <p:sldId id="286" r:id="rId19"/>
    <p:sldId id="289" r:id="rId20"/>
    <p:sldId id="284" r:id="rId21"/>
    <p:sldId id="292" r:id="rId22"/>
    <p:sldId id="275" r:id="rId23"/>
    <p:sldId id="285" r:id="rId24"/>
    <p:sldId id="273" r:id="rId25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74" y="10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sehnalkova@upol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fileadmin/userdata/FZV/Studijni_odd/DSP/info_k_DSP/DSP_Pokyny_k_vyrocni_zprav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studenti/studium/doktorske-studiu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novaja01@upol.cz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pol.cz/studenti/dsp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ariernicentrum.upol.cz/stud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zv.upol.cz/cs/courses-for-employe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Sehnalkova@upol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kontakt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u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ag.upol.cz/portal/studium/index.html?pc_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studenti/studium/doktorske-studiu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65297" y="5503653"/>
            <a:ext cx="3831079" cy="1171649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Mgr. Lucie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Sehnálková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oddělení FZV, kancelář 2.052</a:t>
            </a: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lucie.sehnalkova@upol.cz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/ 585 632 840</a:t>
            </a:r>
          </a:p>
          <a:p>
            <a:pPr algn="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999" y="820579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412327"/>
            <a:ext cx="6293478" cy="2245938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Fakulta zdravotnických věd</a:t>
            </a:r>
          </a:p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Univerzity Palackého v Olomouci</a:t>
            </a:r>
          </a:p>
          <a:p>
            <a:pPr algn="ctr"/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Doktorské studium</a:t>
            </a:r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113063"/>
            <a:ext cx="7560000" cy="474990"/>
          </a:xfrm>
        </p:spPr>
        <p:txBody>
          <a:bodyPr anchor="ctr">
            <a:no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Zápis předmětů a zkoušek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</a:t>
            </a:r>
          </a:p>
        </p:txBody>
      </p:sp>
      <p:sp>
        <p:nvSpPr>
          <p:cNvPr id="6" name="Obdélník 5"/>
          <p:cNvSpPr/>
          <p:nvPr/>
        </p:nvSpPr>
        <p:spPr>
          <a:xfrm>
            <a:off x="719769" y="1588053"/>
            <a:ext cx="756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předměty i zkoušky se student vždy 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registruje ve STAGu.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Výsledek zápočtu/zkoušky zapisuje do STAGu garant předmětu (viz sylabus předmětu ve STAGu) nebo studijní referentka na základě odevzdaného Záznamu o zápočtu/zkoušce (vzor na webu FZV). Záznam o zápočtu/zkoušce musí být vždy podepsán zkoušejícím, příp. garantem předmětu.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Některé předměty (publikace, konference, projekty) vyžadují doplňující dokumenty potřebné pro zapsání předmětu (viz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Pokyny k výroční zprávě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Nesplněné předměty studenta DSP se na konci akademického roku ve STAGu odepisují na základě odevzdané výroční zprávy a student si je může zapsat znovu v následujícím akademickém roce.</a:t>
            </a:r>
          </a:p>
        </p:txBody>
      </p:sp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40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75D7C8F-FA18-4134-957B-018ABB541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6" t="24415" r="26685" b="8007"/>
          <a:stretch/>
        </p:blipFill>
        <p:spPr>
          <a:xfrm>
            <a:off x="546333" y="1728789"/>
            <a:ext cx="3953436" cy="380103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214475E-ECDA-4D6E-91B5-2E19ADA9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67" t="16287" r="33757" b="11195"/>
          <a:stretch/>
        </p:blipFill>
        <p:spPr>
          <a:xfrm>
            <a:off x="4706471" y="905436"/>
            <a:ext cx="4034117" cy="573601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B5EF0A7-E830-4D54-970E-F52C21563ADA}"/>
              </a:ext>
            </a:extLst>
          </p:cNvPr>
          <p:cNvSpPr txBox="1"/>
          <p:nvPr/>
        </p:nvSpPr>
        <p:spPr>
          <a:xfrm>
            <a:off x="627530" y="448235"/>
            <a:ext cx="7664824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Formuláře ke stažení na webu FZV v sekci DSP jednotlivých studijních programů </a:t>
            </a:r>
          </a:p>
        </p:txBody>
      </p:sp>
    </p:spTree>
    <p:extLst>
      <p:ext uri="{BB962C8B-B14F-4D97-AF65-F5344CB8AC3E}">
        <p14:creationId xmlns:p14="http://schemas.microsoft.com/office/powerpoint/2010/main" val="196930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724" y="825674"/>
            <a:ext cx="7560000" cy="933679"/>
          </a:xfrm>
        </p:spPr>
        <p:txBody>
          <a:bodyPr anchor="ctr">
            <a:normAutofit/>
          </a:bodyPr>
          <a:lstStyle/>
          <a:p>
            <a:pPr algn="ctr"/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Uzavření studijních povinností daného akademického roku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01429" y="1556221"/>
            <a:ext cx="77805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Studenti mají povinnost </a:t>
            </a:r>
            <a:r>
              <a:rPr lang="cs-CZ" sz="2000" b="1" dirty="0">
                <a:solidFill>
                  <a:srgbClr val="FF0000"/>
                </a:solidFill>
              </a:rPr>
              <a:t>do 4. září 2026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odevzdat výroční zprávu.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3" y="53026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8377" t="20296" r="18082" b="11746"/>
          <a:stretch/>
        </p:blipFill>
        <p:spPr>
          <a:xfrm>
            <a:off x="903023" y="2077101"/>
            <a:ext cx="7378336" cy="45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9223" y="1095369"/>
            <a:ext cx="7560000" cy="461274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Podmínky studia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" y="68551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619223" y="1747465"/>
            <a:ext cx="7761091" cy="457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Optimální počet získaných kreditů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jeden akademický rok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činí </a:t>
            </a:r>
            <a:r>
              <a:rPr lang="cs-CZ" b="1" dirty="0">
                <a:solidFill>
                  <a:schemeClr val="accent6"/>
                </a:solidFill>
              </a:rPr>
              <a:t>60 kreditů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je povinen získat </a:t>
            </a:r>
            <a:r>
              <a:rPr lang="cs-CZ" b="1" dirty="0">
                <a:solidFill>
                  <a:srgbClr val="FF0000"/>
                </a:solidFill>
              </a:rPr>
              <a:t>minimum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40 </a:t>
            </a:r>
            <a:r>
              <a:rPr lang="cs-CZ" b="1" dirty="0">
                <a:solidFill>
                  <a:srgbClr val="FF0000"/>
                </a:solidFill>
              </a:rPr>
              <a:t>kreditů za daný akademický rok nebo 80 kreditů při součtu kreditů předchozího a stávajícího akademického roku.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je povinen získat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240 kreditů za celé studium.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splnění všech studijních povinností se může přihlásit na státní závěrečnou zkoušku a obhajobu dizertace – obě zkoušky musí být splněny do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let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Maximální doba doktorského studia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činí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 let.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DSP má nárok na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přerušení studia v max. délce 3 let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Přerušení studia z důvodu rodičovství se nezapočítává do maximální doby přerušení studia.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NOVĚ: </a:t>
            </a:r>
            <a:r>
              <a:rPr lang="cs-CZ" b="1" dirty="0">
                <a:solidFill>
                  <a:schemeClr val="accent6"/>
                </a:solidFill>
              </a:rPr>
              <a:t>Pro studenty zapsané do studia v 2025/2026 sestává státní doktorská zkouška pouze z obhajoby dizertace.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0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747477"/>
            <a:ext cx="7560000" cy="15527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Kde najít informace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3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26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856709"/>
            <a:ext cx="7560000" cy="10739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Webové stránky fakulty</a:t>
            </a:r>
            <a:b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https://www.fzv.upol.cz/studenti/studium/doktorske-studium/</a:t>
            </a: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7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81B9F76-B9BD-4A98-8385-CB68282FAA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48" t="10869" r="14731" b="8166"/>
          <a:stretch/>
        </p:blipFill>
        <p:spPr>
          <a:xfrm>
            <a:off x="1267992" y="1885874"/>
            <a:ext cx="6463554" cy="455407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6046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3" y="1639017"/>
            <a:ext cx="7980595" cy="489484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841" y="778969"/>
            <a:ext cx="7560000" cy="767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https://portal.upol.cz/</a:t>
            </a:r>
            <a:endParaRPr lang="cs-CZ" sz="2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4" y="12760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22255" y="2883414"/>
            <a:ext cx="1323420" cy="955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545675" y="4643202"/>
            <a:ext cx="1323420" cy="955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25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3614-9D59-437D-BEF9-4EDAB3E7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69" y="938513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Univerzitní email -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EE09-DC53-4E14-9415-F81FCEDF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3307"/>
            <a:ext cx="7560000" cy="44959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Přihlašovací jméno ve formátu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novaja01@upol.cz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Heslo je stejné jako do Portálu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Možnost nastavit si přeposílání emailu (Nápověda)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je povinnen si průběžně kontrolovat univerzitní emailovou schránku a používat ji výhradně pro komunikaci se zaměstnanci UP.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DSP Newsletter &amp; Newsletter UP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21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904844"/>
            <a:ext cx="7560000" cy="536604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&gt; Elektronické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2877" y="1441448"/>
            <a:ext cx="7483722" cy="42528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Žádost o přerušení studia, změnu tématu DSP ad.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"/>
          <a:stretch/>
        </p:blipFill>
        <p:spPr>
          <a:xfrm>
            <a:off x="355576" y="1978052"/>
            <a:ext cx="8288847" cy="4451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093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877900"/>
            <a:ext cx="7560000" cy="536604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Doctoral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Space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72813"/>
            <a:ext cx="7483722" cy="37956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https://www.upol.cz/studenti/dsp/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13272" t="10689" r="13437" b="7861"/>
          <a:stretch/>
        </p:blipFill>
        <p:spPr>
          <a:xfrm>
            <a:off x="1047707" y="1809417"/>
            <a:ext cx="7061121" cy="475947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211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35600" y="2708694"/>
            <a:ext cx="6928338" cy="3096240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 anchor="ctr"/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Obsah prezentace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Členové fakulty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Portál &amp; STAG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Užitečné odkazy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Dokumenty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99" y="819943"/>
            <a:ext cx="1357539" cy="15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9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999" y="960511"/>
            <a:ext cx="7560000" cy="10541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Kariérní centrum UP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https://kariernicentrum.upol.cz/student/</a:t>
            </a:r>
            <a:endParaRPr lang="cs-CZ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11" y="142243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1" y="1923688"/>
            <a:ext cx="7274255" cy="4571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0280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999" y="960511"/>
            <a:ext cx="7560000" cy="10541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Celoživotní vzdělávání UP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https://czv.upol.cz/cs/courses-for-employees/</a:t>
            </a: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11" y="142243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9A1CAB6-4E54-DE67-A603-07003DB331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" t="17295" r="2663" b="6369"/>
          <a:stretch/>
        </p:blipFill>
        <p:spPr>
          <a:xfrm>
            <a:off x="638065" y="2113470"/>
            <a:ext cx="7723408" cy="383650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168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4950" y="913130"/>
            <a:ext cx="6090249" cy="582044"/>
          </a:xfrm>
        </p:spPr>
        <p:txBody>
          <a:bodyPr>
            <a:normAutofit/>
          </a:bodyPr>
          <a:lstStyle/>
          <a:p>
            <a:pPr algn="ctr"/>
            <a:r>
              <a:rPr lang="cs-CZ" sz="3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UPlikace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9487" y="1677426"/>
            <a:ext cx="7397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 stažení zdarma na Google Play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Vytvoř si svůj rozvrh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Zapiš se na zkoušky a zápočty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Zkontroluj si své studijní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Také mapa všech budov UP, knihovny, sportovních center ad.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1" y="595118"/>
            <a:ext cx="1897916" cy="1897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70" y="3615083"/>
            <a:ext cx="1447800" cy="2819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0" y="3615083"/>
            <a:ext cx="1447800" cy="2819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62" y="3615083"/>
            <a:ext cx="1447800" cy="2819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16" y="3615083"/>
            <a:ext cx="1447800" cy="2819400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7" y="102020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00770" y="4925683"/>
            <a:ext cx="6787291" cy="1173192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Mgr. Lucie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Sehnálková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Studijní oddělení, kancelář 2.052</a:t>
            </a:r>
          </a:p>
          <a:p>
            <a:pPr algn="ct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lucie.sehnalkova@upol.cz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; +420 585 632 840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00" y="1035604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412327"/>
            <a:ext cx="6293478" cy="4620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Prostor pro dotazy</a:t>
            </a:r>
          </a:p>
        </p:txBody>
      </p:sp>
    </p:spTree>
    <p:extLst>
      <p:ext uri="{BB962C8B-B14F-4D97-AF65-F5344CB8AC3E}">
        <p14:creationId xmlns:p14="http://schemas.microsoft.com/office/powerpoint/2010/main" val="2448766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5F04434-1ED7-4237-A97E-20034500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r="8675" b="6694"/>
          <a:stretch/>
        </p:blipFill>
        <p:spPr>
          <a:xfrm>
            <a:off x="0" y="0"/>
            <a:ext cx="8999538" cy="68405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80059" y="396814"/>
            <a:ext cx="4839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Přeji vám úspěšné vykročení do studia.</a:t>
            </a:r>
          </a:p>
        </p:txBody>
      </p:sp>
    </p:spTree>
    <p:extLst>
      <p:ext uri="{BB962C8B-B14F-4D97-AF65-F5344CB8AC3E}">
        <p14:creationId xmlns:p14="http://schemas.microsoft.com/office/powerpoint/2010/main" val="4347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769" y="950887"/>
            <a:ext cx="7560000" cy="514839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Doktorské studium na FZV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38" y="77586"/>
            <a:ext cx="2224405" cy="7194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7012538-9A3B-2234-D997-8948EED7E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60056"/>
              </p:ext>
            </p:extLst>
          </p:nvPr>
        </p:nvGraphicFramePr>
        <p:xfrm>
          <a:off x="501107" y="1619571"/>
          <a:ext cx="7997324" cy="4005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9331">
                  <a:extLst>
                    <a:ext uri="{9D8B030D-6E8A-4147-A177-3AD203B41FA5}">
                      <a16:colId xmlns:a16="http://schemas.microsoft.com/office/drawing/2014/main" val="4015471749"/>
                    </a:ext>
                  </a:extLst>
                </a:gridCol>
                <a:gridCol w="1999331">
                  <a:extLst>
                    <a:ext uri="{9D8B030D-6E8A-4147-A177-3AD203B41FA5}">
                      <a16:colId xmlns:a16="http://schemas.microsoft.com/office/drawing/2014/main" val="485283426"/>
                    </a:ext>
                  </a:extLst>
                </a:gridCol>
                <a:gridCol w="1999331">
                  <a:extLst>
                    <a:ext uri="{9D8B030D-6E8A-4147-A177-3AD203B41FA5}">
                      <a16:colId xmlns:a16="http://schemas.microsoft.com/office/drawing/2014/main" val="1196360826"/>
                    </a:ext>
                  </a:extLst>
                </a:gridCol>
                <a:gridCol w="1999331">
                  <a:extLst>
                    <a:ext uri="{9D8B030D-6E8A-4147-A177-3AD203B41FA5}">
                      <a16:colId xmlns:a16="http://schemas.microsoft.com/office/drawing/2014/main" val="2169373072"/>
                    </a:ext>
                  </a:extLst>
                </a:gridCol>
              </a:tblGrid>
              <a:tr h="7809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DSP Ošetřovatelství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DSP Ochrana a podpora zdraví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DSP Aplikovaná klinická rehabilitace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9512217"/>
                  </a:ext>
                </a:extLst>
              </a:tr>
              <a:tr h="65388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pracoviště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Centrum vědy a výzkumu FZV UP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Ústav klinické rehabilitace FZV 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951864"/>
                  </a:ext>
                </a:extLst>
              </a:tr>
              <a:tr h="70661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garant/</a:t>
                      </a:r>
                      <a:r>
                        <a:rPr lang="cs-CZ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doc. PhDr. Helena </a:t>
                      </a:r>
                      <a:r>
                        <a:rPr lang="cs-CZ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Kisvetrová</a:t>
                      </a: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Ph.D.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doc. RNDr. Ondřej Holý, Ph.D.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doc. MUDr. Petr Konečný, Ph.D., MBA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8181272"/>
                  </a:ext>
                </a:extLst>
              </a:tr>
              <a:tr h="65388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sekretářka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Mgr. Šárka Rýznarová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Ing. Markéta Nosková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737029"/>
                  </a:ext>
                </a:extLst>
              </a:tr>
              <a:tr h="58005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studijní</a:t>
                      </a:r>
                      <a:r>
                        <a:rPr lang="cs-CZ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referentka</a:t>
                      </a:r>
                      <a:endParaRPr lang="cs-CZ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Mgr. Lucie </a:t>
                      </a:r>
                      <a:r>
                        <a:rPr lang="cs-CZ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Sehnálková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93109"/>
                  </a:ext>
                </a:extLst>
              </a:tr>
              <a:tr h="63057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referentka pro vědu a výzkum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Ing. Mgr. Věra </a:t>
                      </a:r>
                      <a:r>
                        <a:rPr lang="cs-CZ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Pospíšilíková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5987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AA5FB6F9-BAAC-56F3-8F11-A1A8CA0E0905}"/>
              </a:ext>
            </a:extLst>
          </p:cNvPr>
          <p:cNvSpPr txBox="1"/>
          <p:nvPr/>
        </p:nvSpPr>
        <p:spPr>
          <a:xfrm>
            <a:off x="1152720" y="5867354"/>
            <a:ext cx="669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Kontakty na zaměstnance univerzity naleznete na webových stránkách UP: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https://www.upol.cz/kontakty/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958860"/>
            <a:ext cx="7560000" cy="165627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Portál &amp; STAG</a:t>
            </a:r>
            <a:endParaRPr lang="cs-CZ" sz="3600" b="1" dirty="0">
              <a:latin typeface="+mn-lt"/>
            </a:endParaRPr>
          </a:p>
          <a:p>
            <a:pPr algn="ctr"/>
            <a:r>
              <a:rPr lang="cs-CZ" sz="2800" b="1" dirty="0" err="1">
                <a:latin typeface="+mn-lt"/>
              </a:rPr>
              <a:t>Předzápis</a:t>
            </a:r>
            <a:r>
              <a:rPr lang="cs-CZ" sz="2800" b="1" dirty="0">
                <a:latin typeface="+mn-lt"/>
              </a:rPr>
              <a:t>, rozvrhy, zkoušky a další</a:t>
            </a:r>
            <a:endParaRPr lang="cs-CZ" sz="3200" b="1" dirty="0">
              <a:latin typeface="+mn-lt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5" y="74149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92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924022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PORTÁL: Informační systém UP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39938" y="1437339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https://portal.upol.cz/</a:t>
            </a:r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9999" y="1947497"/>
            <a:ext cx="72048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Přihlašovací údaje a heslo lze najít v e-přihlášce.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4" y="2436334"/>
            <a:ext cx="6916365" cy="4169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Ovál 13"/>
          <p:cNvSpPr/>
          <p:nvPr/>
        </p:nvSpPr>
        <p:spPr>
          <a:xfrm>
            <a:off x="1370024" y="4854103"/>
            <a:ext cx="1104497" cy="865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672578" y="2314072"/>
            <a:ext cx="1090095" cy="798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44909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68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3062" y="1026202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STAG: St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udy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Ag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enda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60600" y="1522048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https://stag.upol.cz/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4" y="2009379"/>
            <a:ext cx="8288845" cy="45280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Ovál 12"/>
          <p:cNvSpPr/>
          <p:nvPr/>
        </p:nvSpPr>
        <p:spPr>
          <a:xfrm>
            <a:off x="1992702" y="2430032"/>
            <a:ext cx="593045" cy="338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01" y="58824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8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3"/>
          <a:stretch/>
        </p:blipFill>
        <p:spPr>
          <a:xfrm>
            <a:off x="253702" y="2340781"/>
            <a:ext cx="8488376" cy="3903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7890" y="882158"/>
            <a:ext cx="7560000" cy="58735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Předzápis</a:t>
            </a: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(sekce Moje studium)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95765" y="1423312"/>
            <a:ext cx="5204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cs-CZ" sz="1800" b="1" dirty="0">
                <a:solidFill>
                  <a:schemeClr val="accent6"/>
                </a:solidFill>
              </a:rPr>
              <a:t>zimní semestr </a:t>
            </a:r>
            <a:r>
              <a:rPr lang="en-US" sz="1800" b="1" dirty="0">
                <a:solidFill>
                  <a:schemeClr val="accent6"/>
                </a:solidFill>
              </a:rPr>
              <a:t>– </a:t>
            </a:r>
            <a:r>
              <a:rPr lang="cs-CZ" sz="1800" b="1" dirty="0">
                <a:solidFill>
                  <a:schemeClr val="accent6"/>
                </a:solidFill>
              </a:rPr>
              <a:t>2. </a:t>
            </a:r>
            <a:r>
              <a:rPr lang="cs-CZ" sz="1800" b="1">
                <a:solidFill>
                  <a:schemeClr val="accent6"/>
                </a:solidFill>
              </a:rPr>
              <a:t>– 11. </a:t>
            </a:r>
            <a:r>
              <a:rPr lang="cs-CZ" sz="1800" b="1" dirty="0">
                <a:solidFill>
                  <a:schemeClr val="accent6"/>
                </a:solidFill>
              </a:rPr>
              <a:t>září 2025</a:t>
            </a:r>
          </a:p>
          <a:p>
            <a:pPr lvl="1"/>
            <a:r>
              <a:rPr lang="cs-CZ" sz="1800" b="1" dirty="0">
                <a:solidFill>
                  <a:schemeClr val="accent6"/>
                </a:solidFill>
              </a:rPr>
              <a:t>letní semestr </a:t>
            </a:r>
            <a:r>
              <a:rPr lang="en-US" sz="1800" b="1" dirty="0">
                <a:solidFill>
                  <a:schemeClr val="accent6"/>
                </a:solidFill>
              </a:rPr>
              <a:t>– </a:t>
            </a:r>
            <a:r>
              <a:rPr lang="cs-CZ" sz="1800" b="1" dirty="0">
                <a:solidFill>
                  <a:schemeClr val="accent6"/>
                </a:solidFill>
              </a:rPr>
              <a:t>27. ledna až 5. února 2026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350242" y="4361332"/>
            <a:ext cx="148827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Zápis předmětů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26142" y="5688200"/>
            <a:ext cx="22247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Rozvrh pro daný semestr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1B661F0-534D-4F88-8757-76CFC59C67B7}"/>
              </a:ext>
            </a:extLst>
          </p:cNvPr>
          <p:cNvSpPr/>
          <p:nvPr/>
        </p:nvSpPr>
        <p:spPr>
          <a:xfrm>
            <a:off x="108214" y="4103297"/>
            <a:ext cx="771680" cy="23363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873938" y="2756753"/>
            <a:ext cx="624868" cy="277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99" y="45536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2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9215" y="1372826"/>
            <a:ext cx="7560000" cy="50602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plán – přednášky, semináře a praxe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5815" y="2219485"/>
            <a:ext cx="7966800" cy="1711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je povinen splnit všechny předměty typu A.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Povinně volitelné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je povinen získat určený počet kreditů splněním odpovídajícího počtu předmětů dle studijního plánu.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Volitelné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(C)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studentovi není stanoven limit.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2" y="12181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518678" y="4356123"/>
            <a:ext cx="7962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chemeClr val="accent6"/>
                </a:solidFill>
              </a:rPr>
              <a:t>Student doktorského programu si v prvním ročníku zapisuje předměty dle ISP. V případě, že dojde k nějaké změně, zapíše je na konci akademického roku do výroční zprávy. V dalších letech se již ISP neřídí.</a:t>
            </a:r>
          </a:p>
          <a:p>
            <a:pPr algn="ctr"/>
            <a:endParaRPr lang="cs-CZ" sz="1800" b="1" dirty="0">
              <a:solidFill>
                <a:schemeClr val="accent6"/>
              </a:solidFill>
            </a:endParaRPr>
          </a:p>
          <a:p>
            <a:pPr algn="ctr"/>
            <a:r>
              <a:rPr lang="cs-CZ" sz="1800" b="1" dirty="0">
                <a:solidFill>
                  <a:srgbClr val="FF0000"/>
                </a:solidFill>
              </a:rPr>
              <a:t>Student má povinnost pravidelně konzultovat průběh svého studia a veškeré změny týkající se studia svým školitelem. </a:t>
            </a:r>
          </a:p>
        </p:txBody>
      </p:sp>
    </p:spTree>
    <p:extLst>
      <p:ext uri="{BB962C8B-B14F-4D97-AF65-F5344CB8AC3E}">
        <p14:creationId xmlns:p14="http://schemas.microsoft.com/office/powerpoint/2010/main" val="148876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907275"/>
            <a:ext cx="7560000" cy="65431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plány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cs-CZ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https://www.fzv.upol.cz/studenti/studium/doktorske-studium/</a:t>
            </a:r>
            <a:r>
              <a:rPr lang="cs-CZ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2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070339"/>
            <a:ext cx="7560000" cy="20268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Aktuální rozvrh a studijní plán každého studijního programu je vyvěšený na webu fakulty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si zapisuje předměty dle studijního plánu svého programu dané formy studia (prezenční / kombinovaná)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Pozor na kreditové požadavky pro jednotlivé kategorie předmětů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" y="68551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1F49B-6B7F-4F97-843E-4972011F3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0" t="18167" r="6529" b="7145"/>
          <a:stretch/>
        </p:blipFill>
        <p:spPr>
          <a:xfrm>
            <a:off x="1615591" y="3919066"/>
            <a:ext cx="5768355" cy="27408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2862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1820</TotalTime>
  <Words>889</Words>
  <Application>Microsoft Office PowerPoint</Application>
  <PresentationFormat>Vlastní</PresentationFormat>
  <Paragraphs>104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Office</vt:lpstr>
      <vt:lpstr>Prezentace aplikace PowerPoint</vt:lpstr>
      <vt:lpstr>Prezentace aplikace PowerPoint</vt:lpstr>
      <vt:lpstr>Doktorské studium na FZV</vt:lpstr>
      <vt:lpstr>Prezentace aplikace PowerPoint</vt:lpstr>
      <vt:lpstr>PORTÁL: Informační systém UP</vt:lpstr>
      <vt:lpstr>STAG: Study Agenda</vt:lpstr>
      <vt:lpstr>Předzápis (sekce Moje studium)   </vt:lpstr>
      <vt:lpstr>Studijní plán – přednášky, semináře a praxe   </vt:lpstr>
      <vt:lpstr>Studijní plány  https://www.fzv.upol.cz/studenti/studium/doktorske-studium/ </vt:lpstr>
      <vt:lpstr>Zápis předmětů a zkoušek   </vt:lpstr>
      <vt:lpstr>Prezentace aplikace PowerPoint</vt:lpstr>
      <vt:lpstr>Uzavření studijních povinností daného akademického roku</vt:lpstr>
      <vt:lpstr>Podmínky studia</vt:lpstr>
      <vt:lpstr>Prezentace aplikace PowerPoint</vt:lpstr>
      <vt:lpstr>Webové stránky fakulty https://www.fzv.upol.cz/studenti/studium/doktorske-studium/ </vt:lpstr>
      <vt:lpstr>UP Portal https://portal.upol.cz/</vt:lpstr>
      <vt:lpstr>Univerzitní email - Outlook</vt:lpstr>
      <vt:lpstr>Portal &gt; Elektronické žádosti</vt:lpstr>
      <vt:lpstr>Doctoral Space UP</vt:lpstr>
      <vt:lpstr>Kariérní centrum UP https://kariernicentrum.upol.cz/student/</vt:lpstr>
      <vt:lpstr>Celoživotní vzdělávání UP https://czv.upol.cz/cs/courses-for-employees/ </vt:lpstr>
      <vt:lpstr>UPlikace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 Jana</dc:creator>
  <cp:lastModifiedBy>Sehnalkova Lucie</cp:lastModifiedBy>
  <cp:revision>198</cp:revision>
  <dcterms:created xsi:type="dcterms:W3CDTF">2020-06-26T10:52:15Z</dcterms:created>
  <dcterms:modified xsi:type="dcterms:W3CDTF">2025-08-19T11:56:10Z</dcterms:modified>
</cp:coreProperties>
</file>